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7" d="100"/>
          <a:sy n="107" d="100"/>
        </p:scale>
        <p:origin x="75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53AA1B-7E92-4F1F-B056-07026BE746C6}" type="datetimeFigureOut">
              <a:rPr lang="en-US" smtClean="0"/>
              <a:t>10/10/2025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ABDF39-D1E2-4A8C-AAF4-6F53168BAECE}" type="slidenum">
              <a:rPr lang="en-US" smtClean="0"/>
              <a:t>‹#›</a:t>
            </a:fld>
            <a:endParaRPr lang="en-US"/>
          </a:p>
        </p:txBody>
      </p:sp>
    </p:spTree>
    <p:extLst>
      <p:ext uri="{BB962C8B-B14F-4D97-AF65-F5344CB8AC3E}">
        <p14:creationId xmlns:p14="http://schemas.microsoft.com/office/powerpoint/2010/main" val="1436903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Open Ports are like the system’s first handshake with the outside world—they’re the initial signs that something is accessible.</a:t>
            </a:r>
            <a:br>
              <a:rPr lang="en-US" dirty="0"/>
            </a:br>
            <a:r>
              <a:rPr lang="en-US" b="1" dirty="0"/>
              <a:t>Service Banners</a:t>
            </a:r>
            <a:r>
              <a:rPr lang="en-US" dirty="0"/>
              <a:t> give us helpful clues about what kind of server or framework is running behind the scenes. They often include software versions or even cookies in RDP or HTTP banners, which can reveal unique markers left by the system’s operator</a:t>
            </a:r>
          </a:p>
        </p:txBody>
      </p:sp>
      <p:sp>
        <p:nvSpPr>
          <p:cNvPr id="4" name="Slide Number Placeholder 3"/>
          <p:cNvSpPr>
            <a:spLocks noGrp="1"/>
          </p:cNvSpPr>
          <p:nvPr>
            <p:ph type="sldNum" sz="quarter" idx="5"/>
          </p:nvPr>
        </p:nvSpPr>
        <p:spPr/>
        <p:txBody>
          <a:bodyPr/>
          <a:lstStyle/>
          <a:p>
            <a:fld id="{FDABDF39-D1E2-4A8C-AAF4-6F53168BAECE}" type="slidenum">
              <a:rPr lang="en-US" smtClean="0"/>
              <a:t>10</a:t>
            </a:fld>
            <a:endParaRPr lang="en-US"/>
          </a:p>
        </p:txBody>
      </p:sp>
    </p:spTree>
    <p:extLst>
      <p:ext uri="{BB962C8B-B14F-4D97-AF65-F5344CB8AC3E}">
        <p14:creationId xmlns:p14="http://schemas.microsoft.com/office/powerpoint/2010/main" val="1972719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E80C50CD-E178-4744-9B35-B2F624D6C5E9}" type="datetimeFigureOut">
              <a:rPr lang="en-US" smtClean="0"/>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3838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0C50CD-E178-4744-9B35-B2F624D6C5E9}" type="datetimeFigureOut">
              <a:rPr lang="en-US" smtClean="0"/>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7427678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0C50CD-E178-4744-9B35-B2F624D6C5E9}" type="datetimeFigureOut">
              <a:rPr lang="en-US" smtClean="0"/>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48366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0C50CD-E178-4744-9B35-B2F624D6C5E9}" type="datetimeFigureOut">
              <a:rPr lang="en-US" smtClean="0"/>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49412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0C50CD-E178-4744-9B35-B2F624D6C5E9}" type="datetimeFigureOut">
              <a:rPr lang="en-US" smtClean="0"/>
              <a:t>10/10/2025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CC95F-0247-41B6-91CF-DC97C76A7088}"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7150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80C50CD-E178-4744-9B35-B2F624D6C5E9}" type="datetimeFigureOut">
              <a:rPr lang="en-US" smtClean="0"/>
              <a:t>10/10/2025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486432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80C50CD-E178-4744-9B35-B2F624D6C5E9}" type="datetimeFigureOut">
              <a:rPr lang="en-US" smtClean="0"/>
              <a:t>10/10/2025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27218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80C50CD-E178-4744-9B35-B2F624D6C5E9}" type="datetimeFigureOut">
              <a:rPr lang="en-US" smtClean="0"/>
              <a:t>10/10/2025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2273843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0C50CD-E178-4744-9B35-B2F624D6C5E9}" type="datetimeFigureOut">
              <a:rPr lang="en-US" smtClean="0"/>
              <a:t>10/10/2025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138302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80C50CD-E178-4744-9B35-B2F624D6C5E9}" type="datetimeFigureOut">
              <a:rPr lang="en-US" smtClean="0"/>
              <a:t>10/10/2025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2048293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80C50CD-E178-4744-9B35-B2F624D6C5E9}" type="datetimeFigureOut">
              <a:rPr lang="en-US" smtClean="0"/>
              <a:t>10/10/2025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8CC95F-0247-41B6-91CF-DC97C76A7088}"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7950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80C50CD-E178-4744-9B35-B2F624D6C5E9}" type="datetimeFigureOut">
              <a:rPr lang="en-US" smtClean="0"/>
              <a:pPr/>
              <a:t>10/10/2025</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148CC95F-0247-41B6-91CF-DC97C76A7088}" type="slidenum">
              <a:rPr lang="en-US" smtClean="0"/>
              <a:pPr/>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773039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pixabay.com/en/hacker-silhouette-hack-anonymous-3342696/"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nslookup.io/" TargetMode="External"/><Relationship Id="rId2" Type="http://schemas.openxmlformats.org/officeDocument/2006/relationships/hyperlink" Target="file:///C:\Users\PC\Desktop\advanced-ip-sccanner.com-1756895597246.pdf" TargetMode="External"/><Relationship Id="rId1" Type="http://schemas.openxmlformats.org/officeDocument/2006/relationships/slideLayout" Target="../slideLayouts/slideLayout2.xml"/><Relationship Id="rId4" Type="http://schemas.openxmlformats.org/officeDocument/2006/relationships/hyperlink" Target="https://dnschecker.or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Video 1" descr="Skyscrapers And Location Icons">
            <a:extLst>
              <a:ext uri="{FF2B5EF4-FFF2-40B4-BE49-F238E27FC236}">
                <a16:creationId xmlns:a16="http://schemas.microsoft.com/office/drawing/2014/main" id="{56BF9E1A-8A73-5C42-792C-D148E60E8391}"/>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59" r="-1" b="-1"/>
          <a:stretch>
            <a:fillRect/>
          </a:stretch>
        </p:blipFill>
        <p:spPr>
          <a:xfrm>
            <a:off x="20" y="10"/>
            <a:ext cx="12188932" cy="6857990"/>
          </a:xfrm>
          <a:prstGeom prst="rect">
            <a:avLst/>
          </a:prstGeom>
        </p:spPr>
      </p:pic>
      <p:sp>
        <p:nvSpPr>
          <p:cNvPr id="4" name="Rectangle 1">
            <a:extLst>
              <a:ext uri="{FF2B5EF4-FFF2-40B4-BE49-F238E27FC236}">
                <a16:creationId xmlns:a16="http://schemas.microsoft.com/office/drawing/2014/main" id="{4056A0CA-BA28-B07A-10BF-31A29EE635EB}"/>
              </a:ext>
            </a:extLst>
          </p:cNvPr>
          <p:cNvSpPr>
            <a:spLocks noGrp="1" noChangeArrowheads="1"/>
          </p:cNvSpPr>
          <p:nvPr>
            <p:ph type="ctrTitle"/>
          </p:nvPr>
        </p:nvSpPr>
        <p:spPr bwMode="auto">
          <a:xfrm>
            <a:off x="517870" y="978408"/>
            <a:ext cx="8686796" cy="2334247"/>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90000"/>
              </a:lnSpc>
              <a:spcBef>
                <a:spcPct val="0"/>
              </a:spcBef>
              <a:spcAft>
                <a:spcPct val="0"/>
              </a:spcAft>
              <a:buClrTx/>
              <a:buSzTx/>
              <a:buFontTx/>
              <a:buNone/>
              <a:tabLst/>
            </a:pPr>
            <a:r>
              <a:rPr kumimoji="0" lang="en-US" altLang="en-US" sz="5000" b="0" i="0" u="none" strike="noStrike" cap="none" normalizeH="0" baseline="0" dirty="0">
                <a:ln>
                  <a:noFill/>
                </a:ln>
                <a:solidFill>
                  <a:srgbClr val="FFFFFF"/>
                </a:solidFill>
                <a:effectLst/>
                <a:latin typeface="Ubuntu" panose="020B0504030602030204" pitchFamily="34" charset="0"/>
              </a:rPr>
              <a:t>IP and Domain Threat Intel</a:t>
            </a:r>
          </a:p>
          <a:p>
            <a:pPr marL="0" marR="0" lvl="0" indent="0" defTabSz="914400" rtl="0" eaLnBrk="0" fontAlgn="base" latinLnBrk="0" hangingPunct="0">
              <a:lnSpc>
                <a:spcPct val="90000"/>
              </a:lnSpc>
              <a:spcBef>
                <a:spcPct val="0"/>
              </a:spcBef>
              <a:spcAft>
                <a:spcPct val="0"/>
              </a:spcAft>
              <a:buClrTx/>
              <a:buSzTx/>
              <a:buFontTx/>
              <a:buNone/>
              <a:tabLst/>
            </a:pPr>
            <a:br>
              <a:rPr kumimoji="0" lang="en-US" altLang="en-US" sz="5000" b="0" i="0" u="none" strike="noStrike" cap="none" normalizeH="0" baseline="0" dirty="0">
                <a:ln>
                  <a:noFill/>
                </a:ln>
                <a:solidFill>
                  <a:srgbClr val="FFFFFF"/>
                </a:solidFill>
                <a:effectLst/>
              </a:rPr>
            </a:br>
            <a:endParaRPr kumimoji="0" lang="en-US" altLang="en-US" sz="5000" b="0" i="0" u="none" strike="noStrike" cap="none" normalizeH="0" baseline="0" dirty="0">
              <a:ln>
                <a:noFill/>
              </a:ln>
              <a:solidFill>
                <a:srgbClr val="FFFFFF"/>
              </a:solidFill>
              <a:effectLst/>
              <a:latin typeface="Arial" panose="020B0604020202020204" pitchFamily="34" charset="0"/>
            </a:endParaRPr>
          </a:p>
        </p:txBody>
      </p:sp>
      <p:sp>
        <p:nvSpPr>
          <p:cNvPr id="3" name="Subtitle 2">
            <a:extLst>
              <a:ext uri="{FF2B5EF4-FFF2-40B4-BE49-F238E27FC236}">
                <a16:creationId xmlns:a16="http://schemas.microsoft.com/office/drawing/2014/main" id="{564A3E3B-8C79-7669-8889-407C298DC6E7}"/>
              </a:ext>
            </a:extLst>
          </p:cNvPr>
          <p:cNvSpPr>
            <a:spLocks noGrp="1"/>
          </p:cNvSpPr>
          <p:nvPr>
            <p:ph type="subTitle" idx="1"/>
          </p:nvPr>
        </p:nvSpPr>
        <p:spPr>
          <a:xfrm>
            <a:off x="517870" y="3552826"/>
            <a:ext cx="8720710" cy="2653653"/>
          </a:xfrm>
        </p:spPr>
        <p:txBody>
          <a:bodyPr anchor="t">
            <a:normAutofit/>
          </a:bodyPr>
          <a:lstStyle/>
          <a:p>
            <a:r>
              <a:rPr lang="en-US" dirty="0"/>
              <a:t>Hands-On Enrichment of IPs and Domains Using Open Source Intelligence</a:t>
            </a:r>
          </a:p>
          <a:p>
            <a:endParaRPr lang="en-US" dirty="0">
              <a:solidFill>
                <a:srgbClr val="FFFFFF"/>
              </a:solidFill>
            </a:endParaRPr>
          </a:p>
          <a:p>
            <a:r>
              <a:rPr lang="en-US" dirty="0">
                <a:solidFill>
                  <a:srgbClr val="FFFFFF"/>
                </a:solidFill>
              </a:rPr>
              <a:t>WCC Cybersecurity Club Officers Training 2025</a:t>
            </a:r>
          </a:p>
        </p:txBody>
      </p:sp>
    </p:spTree>
    <p:extLst>
      <p:ext uri="{BB962C8B-B14F-4D97-AF65-F5344CB8AC3E}">
        <p14:creationId xmlns:p14="http://schemas.microsoft.com/office/powerpoint/2010/main" val="168577240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mute="1">
                <p:cTn id="12" repeatCount="indefinite" fill="hold" display="0">
                  <p:stCondLst>
                    <p:cond delay="indefinite"/>
                  </p:stCondLst>
                </p:cTn>
                <p:tgtEl>
                  <p:spTgt spid="2"/>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27DED-9941-DB9D-CB21-A3B217934F89}"/>
              </a:ext>
            </a:extLst>
          </p:cNvPr>
          <p:cNvSpPr>
            <a:spLocks noGrp="1"/>
          </p:cNvSpPr>
          <p:nvPr>
            <p:ph type="title"/>
          </p:nvPr>
        </p:nvSpPr>
        <p:spPr/>
        <p:txBody>
          <a:bodyPr/>
          <a:lstStyle/>
          <a:p>
            <a:r>
              <a:rPr lang="en-US" dirty="0"/>
              <a:t>Service Exposure</a:t>
            </a:r>
            <a:br>
              <a:rPr lang="en-US" dirty="0"/>
            </a:br>
            <a:endParaRPr lang="en-US" dirty="0"/>
          </a:p>
        </p:txBody>
      </p:sp>
      <p:sp>
        <p:nvSpPr>
          <p:cNvPr id="3" name="Content Placeholder 2">
            <a:extLst>
              <a:ext uri="{FF2B5EF4-FFF2-40B4-BE49-F238E27FC236}">
                <a16:creationId xmlns:a16="http://schemas.microsoft.com/office/drawing/2014/main" id="{FF577572-EF73-F04C-7D12-BB31DC295842}"/>
              </a:ext>
            </a:extLst>
          </p:cNvPr>
          <p:cNvSpPr>
            <a:spLocks noGrp="1"/>
          </p:cNvSpPr>
          <p:nvPr>
            <p:ph idx="1"/>
          </p:nvPr>
        </p:nvSpPr>
        <p:spPr/>
        <p:txBody>
          <a:bodyPr>
            <a:normAutofit fontScale="70000" lnSpcReduction="20000"/>
          </a:bodyPr>
          <a:lstStyle/>
          <a:p>
            <a:r>
              <a:rPr lang="en-US" sz="2300" b="1" dirty="0"/>
              <a:t>Services and Certificates</a:t>
            </a:r>
          </a:p>
          <a:p>
            <a:pPr lvl="1">
              <a:buFont typeface="Courier New" panose="02070309020205020404" pitchFamily="49" charset="0"/>
              <a:buChar char="o"/>
            </a:pPr>
            <a:r>
              <a:rPr lang="en-US" sz="2000" b="1" dirty="0"/>
              <a:t>Checking where an IP address or domain is located can give us clues about what it's meant to do.</a:t>
            </a:r>
            <a:br>
              <a:rPr lang="en-US" sz="2000" dirty="0"/>
            </a:br>
            <a:r>
              <a:rPr lang="en-US" sz="2000" dirty="0"/>
              <a:t>When we see what services are exposed, it helps us understand the system’s purpose—and how much damage could happen if those services were misused. For example, if an IP has Remote Desktop Protocol (RDP) open on port 3389, it could be an easy target for brute-force attacks</a:t>
            </a:r>
          </a:p>
          <a:p>
            <a:pPr lvl="1">
              <a:buFont typeface="Courier New" panose="02070309020205020404" pitchFamily="49" charset="0"/>
              <a:buChar char="o"/>
            </a:pPr>
            <a:r>
              <a:rPr lang="en-US" sz="2000" b="1" dirty="0"/>
              <a:t>Shodan Reconnaissance – </a:t>
            </a:r>
            <a:r>
              <a:rPr lang="en-US" sz="2000" dirty="0"/>
              <a:t>We can view Open Ports and Service Banners</a:t>
            </a:r>
          </a:p>
          <a:p>
            <a:pPr algn="l"/>
            <a:r>
              <a:rPr lang="fr-FR" sz="2300" b="1" dirty="0"/>
              <a:t>TLS Certificates as Infrastructure Clues</a:t>
            </a:r>
          </a:p>
          <a:p>
            <a:pPr lvl="1">
              <a:buFont typeface="Courier New" panose="02070309020205020404" pitchFamily="49" charset="0"/>
              <a:buChar char="o"/>
            </a:pPr>
            <a:r>
              <a:rPr lang="fr-FR" sz="2200" dirty="0" err="1"/>
              <a:t>We</a:t>
            </a:r>
            <a:r>
              <a:rPr lang="fr-FR" sz="2200" dirty="0"/>
              <a:t> can use </a:t>
            </a:r>
            <a:r>
              <a:rPr lang="fr-FR" sz="2200" b="1" dirty="0">
                <a:solidFill>
                  <a:schemeClr val="accent4"/>
                </a:solidFill>
              </a:rPr>
              <a:t>Crt.sh </a:t>
            </a:r>
            <a:r>
              <a:rPr lang="fr-FR" sz="2200" dirty="0"/>
              <a:t>to </a:t>
            </a:r>
            <a:r>
              <a:rPr lang="fr-FR" sz="2200" dirty="0" err="1"/>
              <a:t>enrich</a:t>
            </a:r>
            <a:r>
              <a:rPr lang="fr-FR" sz="2200" dirty="0"/>
              <a:t> TLS </a:t>
            </a:r>
            <a:r>
              <a:rPr lang="fr-FR" sz="2200" dirty="0" err="1"/>
              <a:t>Certificate</a:t>
            </a:r>
            <a:r>
              <a:rPr lang="fr-FR" sz="2200" dirty="0"/>
              <a:t> Information. Key Fields to look out for:</a:t>
            </a:r>
          </a:p>
          <a:p>
            <a:pPr lvl="2">
              <a:buFont typeface="Wingdings" panose="05000000000000000000" pitchFamily="2" charset="2"/>
              <a:buChar char="Ø"/>
            </a:pPr>
            <a:endParaRPr lang="en-US" sz="1600" b="1" dirty="0"/>
          </a:p>
          <a:p>
            <a:pPr lvl="2">
              <a:buFont typeface="Wingdings" panose="05000000000000000000" pitchFamily="2" charset="2"/>
              <a:buChar char="Ø"/>
            </a:pPr>
            <a:r>
              <a:rPr lang="en-US" sz="2000" b="1" dirty="0"/>
              <a:t>Issuer</a:t>
            </a:r>
            <a:r>
              <a:rPr lang="en-US" sz="2000" dirty="0"/>
              <a:t>: This field provides details on who signed the certificate. For example, Let's Encrypt is a common but neutral vendor. A self-signed certificate may be a sign of a hastily deployed system.</a:t>
            </a:r>
          </a:p>
          <a:p>
            <a:pPr lvl="2">
              <a:buFont typeface="Wingdings" panose="05000000000000000000" pitchFamily="2" charset="2"/>
              <a:buChar char="Ø"/>
            </a:pPr>
            <a:r>
              <a:rPr lang="en-US" sz="2000" b="1" dirty="0"/>
              <a:t>Validity Period</a:t>
            </a:r>
            <a:r>
              <a:rPr lang="en-US" sz="2000" dirty="0"/>
              <a:t>: Short-lived certificates—typically valid for up to 90 days—are pretty common.</a:t>
            </a:r>
            <a:br>
              <a:rPr lang="en-US" sz="2000" dirty="0"/>
            </a:br>
            <a:r>
              <a:rPr lang="en-US" sz="2000" dirty="0"/>
              <a:t>But if you notice a sudden spike in certificates being reissued, that’s a red flag. It could point to phishing infrastructure</a:t>
            </a:r>
          </a:p>
          <a:p>
            <a:pPr lvl="2">
              <a:buFont typeface="Wingdings" panose="05000000000000000000" pitchFamily="2" charset="2"/>
              <a:buChar char="Ø"/>
            </a:pPr>
            <a:r>
              <a:rPr lang="en-US" sz="2000" b="1" dirty="0"/>
              <a:t>Subject Alternative Names</a:t>
            </a:r>
            <a:r>
              <a:rPr lang="en-US" sz="2000" dirty="0"/>
              <a:t>: This provides details on the domains covered by the certificate.</a:t>
            </a:r>
          </a:p>
          <a:p>
            <a:pPr lvl="2">
              <a:buFont typeface="Wingdings" panose="05000000000000000000" pitchFamily="2" charset="2"/>
              <a:buChar char="Ø"/>
            </a:pPr>
            <a:r>
              <a:rPr lang="en-US" sz="2000" dirty="0"/>
              <a:t>Tools like </a:t>
            </a:r>
            <a:r>
              <a:rPr lang="en-US" sz="2000" b="1" dirty="0">
                <a:solidFill>
                  <a:schemeClr val="accent4"/>
                </a:solidFill>
              </a:rPr>
              <a:t>Censys.io </a:t>
            </a:r>
            <a:r>
              <a:rPr lang="en-US" sz="2000" dirty="0"/>
              <a:t>helps analysts dig deeper by finding systems that share the same certificate or spotting clusters of similar domains using parts of the certificate’s subject.</a:t>
            </a:r>
          </a:p>
          <a:p>
            <a:pPr marL="457200" lvl="1" indent="0">
              <a:buNone/>
            </a:pPr>
            <a:br>
              <a:rPr lang="fr-FR" dirty="0"/>
            </a:br>
            <a:endParaRPr lang="en-US" dirty="0"/>
          </a:p>
          <a:p>
            <a:pPr algn="l"/>
            <a:endParaRPr lang="en-US" b="1" dirty="0"/>
          </a:p>
        </p:txBody>
      </p:sp>
    </p:spTree>
    <p:extLst>
      <p:ext uri="{BB962C8B-B14F-4D97-AF65-F5344CB8AC3E}">
        <p14:creationId xmlns:p14="http://schemas.microsoft.com/office/powerpoint/2010/main" val="219441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588A1-2492-43BB-93EA-36B201224FAC}"/>
              </a:ext>
            </a:extLst>
          </p:cNvPr>
          <p:cNvSpPr>
            <a:spLocks noGrp="1"/>
          </p:cNvSpPr>
          <p:nvPr>
            <p:ph type="title"/>
          </p:nvPr>
        </p:nvSpPr>
        <p:spPr/>
        <p:txBody>
          <a:bodyPr/>
          <a:lstStyle/>
          <a:p>
            <a:r>
              <a:rPr lang="en-US" dirty="0"/>
              <a:t>SOC Analyst Workflow</a:t>
            </a:r>
          </a:p>
        </p:txBody>
      </p:sp>
      <p:sp>
        <p:nvSpPr>
          <p:cNvPr id="3" name="Content Placeholder 2">
            <a:extLst>
              <a:ext uri="{FF2B5EF4-FFF2-40B4-BE49-F238E27FC236}">
                <a16:creationId xmlns:a16="http://schemas.microsoft.com/office/drawing/2014/main" id="{4769C91B-C930-4D4C-BA6F-4F926EF33ACC}"/>
              </a:ext>
            </a:extLst>
          </p:cNvPr>
          <p:cNvSpPr>
            <a:spLocks noGrp="1"/>
          </p:cNvSpPr>
          <p:nvPr>
            <p:ph idx="1"/>
          </p:nvPr>
        </p:nvSpPr>
        <p:spPr/>
        <p:txBody>
          <a:bodyPr>
            <a:normAutofit fontScale="47500" lnSpcReduction="20000"/>
          </a:bodyPr>
          <a:lstStyle/>
          <a:p>
            <a:pPr>
              <a:lnSpc>
                <a:spcPct val="130000"/>
              </a:lnSpc>
            </a:pPr>
            <a:r>
              <a:rPr lang="en-US" sz="3300" b="1" dirty="0"/>
              <a:t>Check Shodan/</a:t>
            </a:r>
            <a:r>
              <a:rPr lang="en-US" sz="3300" b="1" dirty="0" err="1"/>
              <a:t>Censys</a:t>
            </a:r>
            <a:r>
              <a:rPr lang="en-US" sz="3300" b="1" dirty="0"/>
              <a:t> banners: </a:t>
            </a:r>
            <a:r>
              <a:rPr lang="en-US" sz="3800" dirty="0"/>
              <a:t>Identify exposed services and possible misconfigurations</a:t>
            </a:r>
            <a:r>
              <a:rPr lang="en-US" sz="2600" b="1" dirty="0"/>
              <a:t>.</a:t>
            </a:r>
          </a:p>
          <a:p>
            <a:pPr>
              <a:lnSpc>
                <a:spcPct val="130000"/>
              </a:lnSpc>
            </a:pPr>
            <a:r>
              <a:rPr lang="en-US" sz="3300" b="1" dirty="0"/>
              <a:t>Review TLS certificates: </a:t>
            </a:r>
            <a:r>
              <a:rPr lang="en-US" sz="3800" dirty="0"/>
              <a:t>Ensure to record issuer, SANs, and validity period.</a:t>
            </a:r>
          </a:p>
          <a:p>
            <a:pPr>
              <a:lnSpc>
                <a:spcPct val="130000"/>
              </a:lnSpc>
            </a:pPr>
            <a:r>
              <a:rPr lang="en-US" sz="3300" b="1" dirty="0"/>
              <a:t>Look for anomalies: </a:t>
            </a:r>
            <a:r>
              <a:rPr lang="en-US" sz="3800" dirty="0"/>
              <a:t>Instances of multiple SANs, brand look-alikes or sudden bursts of issuance.</a:t>
            </a:r>
          </a:p>
          <a:p>
            <a:pPr>
              <a:lnSpc>
                <a:spcPct val="130000"/>
              </a:lnSpc>
            </a:pPr>
            <a:r>
              <a:rPr lang="en-US" sz="3300" b="1" dirty="0"/>
              <a:t>Pivot: </a:t>
            </a:r>
            <a:r>
              <a:rPr lang="en-US" sz="4400" dirty="0" err="1"/>
              <a:t>Utilise</a:t>
            </a:r>
            <a:r>
              <a:rPr lang="en-US" sz="4400" dirty="0"/>
              <a:t> the certificate or banner artefacts to uncover related infrastructure.</a:t>
            </a:r>
          </a:p>
          <a:p>
            <a:pPr marL="457200" lvl="1" indent="0">
              <a:lnSpc>
                <a:spcPct val="130000"/>
              </a:lnSpc>
              <a:buNone/>
            </a:pPr>
            <a:r>
              <a:rPr lang="en-US" sz="3300" b="1" dirty="0">
                <a:solidFill>
                  <a:schemeClr val="accent3"/>
                </a:solidFill>
              </a:rPr>
              <a:t>	Assess blast radius:</a:t>
            </a:r>
          </a:p>
          <a:p>
            <a:pPr marL="1143000" lvl="3">
              <a:lnSpc>
                <a:spcPct val="130000"/>
              </a:lnSpc>
              <a:spcBef>
                <a:spcPts val="1000"/>
              </a:spcBef>
            </a:pPr>
            <a:r>
              <a:rPr lang="en-US" sz="2200" b="1" dirty="0"/>
              <a:t>RDP/SSH on residential ASN → shows a likelihood of a compromised endpoint.</a:t>
            </a:r>
          </a:p>
          <a:p>
            <a:pPr marL="1143000" lvl="3">
              <a:lnSpc>
                <a:spcPct val="130000"/>
              </a:lnSpc>
              <a:spcBef>
                <a:spcPts val="1000"/>
              </a:spcBef>
            </a:pPr>
            <a:r>
              <a:rPr lang="en-US" sz="2200" b="1" dirty="0"/>
              <a:t>TLS with many unrelated SANs on CDN ASN → shared infrastructure, avoid IP block.</a:t>
            </a:r>
          </a:p>
          <a:p>
            <a:pPr marL="1143000" lvl="3">
              <a:lnSpc>
                <a:spcPct val="130000"/>
              </a:lnSpc>
              <a:spcBef>
                <a:spcPts val="1000"/>
              </a:spcBef>
            </a:pPr>
            <a:r>
              <a:rPr lang="en-US" sz="2200" b="1" dirty="0"/>
              <a:t>Self-signed TLS on small ranges → shows likelihood of attacker panels or proxies.</a:t>
            </a:r>
          </a:p>
          <a:p>
            <a:endParaRPr lang="en-US" dirty="0"/>
          </a:p>
        </p:txBody>
      </p:sp>
    </p:spTree>
    <p:extLst>
      <p:ext uri="{BB962C8B-B14F-4D97-AF65-F5344CB8AC3E}">
        <p14:creationId xmlns:p14="http://schemas.microsoft.com/office/powerpoint/2010/main" val="2084648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FE8ABF-CD62-4DD9-8F38-2BD26F9902D6}"/>
              </a:ext>
            </a:extLst>
          </p:cNvPr>
          <p:cNvSpPr>
            <a:spLocks noGrp="1"/>
          </p:cNvSpPr>
          <p:nvPr>
            <p:ph type="title"/>
          </p:nvPr>
        </p:nvSpPr>
        <p:spPr/>
        <p:txBody>
          <a:bodyPr>
            <a:normAutofit/>
          </a:bodyPr>
          <a:lstStyle/>
          <a:p>
            <a:r>
              <a:rPr lang="en-US" dirty="0"/>
              <a:t>Reputation Check</a:t>
            </a:r>
            <a:br>
              <a:rPr lang="en-US" dirty="0"/>
            </a:br>
            <a:r>
              <a:rPr lang="en-US" sz="1600" b="0" dirty="0"/>
              <a:t>At this stage of enrichment, we’ve uncovered two key pieces of intelligence: who owns the IP or domain, and what services it’s exposing.</a:t>
            </a:r>
            <a:endParaRPr lang="en-US" b="0" dirty="0"/>
          </a:p>
        </p:txBody>
      </p:sp>
      <p:sp>
        <p:nvSpPr>
          <p:cNvPr id="3" name="Content Placeholder 2">
            <a:extLst>
              <a:ext uri="{FF2B5EF4-FFF2-40B4-BE49-F238E27FC236}">
                <a16:creationId xmlns:a16="http://schemas.microsoft.com/office/drawing/2014/main" id="{FEE10F0D-DA6D-43F2-B350-F27347EBC2DC}"/>
              </a:ext>
            </a:extLst>
          </p:cNvPr>
          <p:cNvSpPr>
            <a:spLocks noGrp="1"/>
          </p:cNvSpPr>
          <p:nvPr>
            <p:ph idx="1"/>
          </p:nvPr>
        </p:nvSpPr>
        <p:spPr/>
        <p:txBody>
          <a:bodyPr/>
          <a:lstStyle/>
          <a:p>
            <a:r>
              <a:rPr lang="en-US" dirty="0"/>
              <a:t>Reputation Services</a:t>
            </a:r>
          </a:p>
          <a:p>
            <a:pPr lvl="1"/>
            <a:r>
              <a:rPr lang="en-US" dirty="0" err="1"/>
              <a:t>VirusTotal</a:t>
            </a:r>
            <a:endParaRPr lang="en-US" dirty="0"/>
          </a:p>
          <a:p>
            <a:pPr lvl="1"/>
            <a:r>
              <a:rPr lang="en-US" dirty="0" err="1"/>
              <a:t>CiscoTalos</a:t>
            </a:r>
            <a:r>
              <a:rPr lang="en-US" dirty="0"/>
              <a:t> - provides frequently updated web and email reputation scores and category labels.</a:t>
            </a:r>
          </a:p>
          <a:p>
            <a:pPr lvl="1"/>
            <a:r>
              <a:rPr lang="en-US" dirty="0"/>
              <a:t>IP2Proxy - is use for labelling VPN, proxy, and Tor exit nodes. </a:t>
            </a:r>
          </a:p>
          <a:p>
            <a:pPr lvl="1"/>
            <a:r>
              <a:rPr lang="en-US" dirty="0" err="1"/>
              <a:t>WaybackMachine</a:t>
            </a:r>
            <a:r>
              <a:rPr lang="en-US" dirty="0"/>
              <a:t> – can be used to view reveal historical website content.</a:t>
            </a:r>
          </a:p>
          <a:p>
            <a:br>
              <a:rPr lang="en-US" dirty="0"/>
            </a:br>
            <a:endParaRPr lang="en-US" dirty="0"/>
          </a:p>
        </p:txBody>
      </p:sp>
    </p:spTree>
    <p:extLst>
      <p:ext uri="{BB962C8B-B14F-4D97-AF65-F5344CB8AC3E}">
        <p14:creationId xmlns:p14="http://schemas.microsoft.com/office/powerpoint/2010/main" val="2155352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5227B-EEE1-8A1D-DC59-E1068A08C218}"/>
              </a:ext>
            </a:extLst>
          </p:cNvPr>
          <p:cNvSpPr>
            <a:spLocks noGrp="1"/>
          </p:cNvSpPr>
          <p:nvPr>
            <p:ph type="title"/>
          </p:nvPr>
        </p:nvSpPr>
        <p:spPr>
          <a:xfrm>
            <a:off x="521208" y="978408"/>
            <a:ext cx="5715000" cy="749808"/>
          </a:xfrm>
        </p:spPr>
        <p:txBody>
          <a:bodyPr>
            <a:normAutofit fontScale="90000"/>
          </a:bodyPr>
          <a:lstStyle/>
          <a:p>
            <a:pPr algn="ctr"/>
            <a:r>
              <a:rPr lang="en-US" dirty="0"/>
              <a:t>SOC Analyst Workflow</a:t>
            </a:r>
            <a:br>
              <a:rPr lang="en-US" dirty="0"/>
            </a:br>
            <a:endParaRPr lang="en-US" dirty="0"/>
          </a:p>
        </p:txBody>
      </p:sp>
      <p:sp>
        <p:nvSpPr>
          <p:cNvPr id="3" name="Content Placeholder 2">
            <a:extLst>
              <a:ext uri="{FF2B5EF4-FFF2-40B4-BE49-F238E27FC236}">
                <a16:creationId xmlns:a16="http://schemas.microsoft.com/office/drawing/2014/main" id="{AAC003D5-D681-E27B-3D2B-27B226F3D577}"/>
              </a:ext>
            </a:extLst>
          </p:cNvPr>
          <p:cNvSpPr>
            <a:spLocks noGrp="1"/>
          </p:cNvSpPr>
          <p:nvPr>
            <p:ph idx="1"/>
          </p:nvPr>
        </p:nvSpPr>
        <p:spPr>
          <a:xfrm>
            <a:off x="521208" y="2313432"/>
            <a:ext cx="11155680" cy="3429000"/>
          </a:xfrm>
        </p:spPr>
        <p:txBody>
          <a:bodyPr>
            <a:normAutofit lnSpcReduction="10000"/>
          </a:bodyPr>
          <a:lstStyle/>
          <a:p>
            <a:pPr algn="l">
              <a:buFont typeface="Arial" panose="020B0604020202020204" pitchFamily="34" charset="0"/>
              <a:buChar char="•"/>
            </a:pPr>
            <a:r>
              <a:rPr lang="en-US" sz="1900" b="1" dirty="0"/>
              <a:t>Check </a:t>
            </a:r>
            <a:r>
              <a:rPr lang="en-US" sz="1900" b="1" dirty="0" err="1"/>
              <a:t>VirusTotal</a:t>
            </a:r>
            <a:r>
              <a:rPr lang="en-US" sz="1900" b="1" dirty="0"/>
              <a:t>:</a:t>
            </a:r>
            <a:r>
              <a:rPr lang="en-US" b="0" i="0" dirty="0">
                <a:solidFill>
                  <a:srgbClr val="B8BEC9"/>
                </a:solidFill>
                <a:effectLst/>
                <a:latin typeface="Source Sans Pro" panose="020B0503030403020204" pitchFamily="34" charset="0"/>
              </a:rPr>
              <a:t> </a:t>
            </a:r>
            <a:r>
              <a:rPr lang="en-US" sz="2100" dirty="0"/>
              <a:t>Record detection ratio, First Seen, Last Seen, and any community notes.</a:t>
            </a:r>
          </a:p>
          <a:p>
            <a:pPr algn="l">
              <a:buFont typeface="Arial" panose="020B0604020202020204" pitchFamily="34" charset="0"/>
              <a:buChar char="•"/>
            </a:pPr>
            <a:r>
              <a:rPr lang="en-US" sz="1900" b="1" dirty="0"/>
              <a:t>Check Cisco Talos: </a:t>
            </a:r>
            <a:r>
              <a:rPr lang="en-US" sz="2100" dirty="0"/>
              <a:t>Record reputation score and category, noting any changes in the last 30 days.</a:t>
            </a:r>
          </a:p>
          <a:p>
            <a:pPr algn="l">
              <a:buFont typeface="Arial" panose="020B0604020202020204" pitchFamily="34" charset="0"/>
              <a:buChar char="•"/>
            </a:pPr>
            <a:r>
              <a:rPr lang="en-US" sz="1900" b="1" dirty="0"/>
              <a:t>Check IP2Proxy:</a:t>
            </a:r>
            <a:r>
              <a:rPr lang="en-US" b="0" i="0" dirty="0">
                <a:solidFill>
                  <a:srgbClr val="B8BEC9"/>
                </a:solidFill>
                <a:effectLst/>
                <a:latin typeface="Source Sans Pro" panose="020B0503030403020204" pitchFamily="34" charset="0"/>
              </a:rPr>
              <a:t> </a:t>
            </a:r>
            <a:r>
              <a:rPr lang="en-US" sz="2100" dirty="0"/>
              <a:t>Flag if VPN/proxy/Tor; adjust severity accordingly.</a:t>
            </a:r>
          </a:p>
          <a:p>
            <a:pPr algn="l">
              <a:buFont typeface="Arial" panose="020B0604020202020204" pitchFamily="34" charset="0"/>
              <a:buChar char="•"/>
            </a:pPr>
            <a:r>
              <a:rPr lang="en-US" sz="1900" b="1" dirty="0"/>
              <a:t>Check Passive DNS: </a:t>
            </a:r>
            <a:r>
              <a:rPr lang="en-US" sz="2100" dirty="0"/>
              <a:t>Record First Seen, Last Seen, number of IPs in the last 7 days, and ASN spread. (</a:t>
            </a:r>
            <a:r>
              <a:rPr lang="en-US" sz="2100" b="1" dirty="0" err="1">
                <a:solidFill>
                  <a:schemeClr val="accent4"/>
                </a:solidFill>
              </a:rPr>
              <a:t>Censys</a:t>
            </a:r>
            <a:r>
              <a:rPr lang="en-US" sz="2100" dirty="0"/>
              <a:t>)</a:t>
            </a:r>
          </a:p>
          <a:p>
            <a:pPr algn="l">
              <a:buFont typeface="Arial" panose="020B0604020202020204" pitchFamily="34" charset="0"/>
              <a:buChar char="•"/>
            </a:pPr>
            <a:r>
              <a:rPr lang="en-US" sz="1900" b="1" dirty="0"/>
              <a:t>Check CT Logs: </a:t>
            </a:r>
            <a:r>
              <a:rPr lang="en-US" sz="2300" dirty="0"/>
              <a:t>Note certificate bursts, suspicious SANs. (</a:t>
            </a:r>
            <a:r>
              <a:rPr lang="en-US" sz="2300" b="1" dirty="0" err="1">
                <a:solidFill>
                  <a:schemeClr val="accent4"/>
                </a:solidFill>
              </a:rPr>
              <a:t>Censys</a:t>
            </a:r>
            <a:r>
              <a:rPr lang="en-US" sz="2300" dirty="0"/>
              <a:t>)</a:t>
            </a:r>
          </a:p>
          <a:p>
            <a:pPr algn="l">
              <a:buFont typeface="Arial" panose="020B0604020202020204" pitchFamily="34" charset="0"/>
              <a:buChar char="•"/>
            </a:pPr>
            <a:r>
              <a:rPr lang="en-US" sz="1900" b="1" dirty="0"/>
              <a:t>Cross-Reference with </a:t>
            </a:r>
            <a:r>
              <a:rPr lang="en-US" sz="1900" b="1" dirty="0" err="1"/>
              <a:t>Wayback</a:t>
            </a:r>
            <a:r>
              <a:rPr lang="en-US" sz="1900" b="1" dirty="0"/>
              <a:t>: </a:t>
            </a:r>
            <a:r>
              <a:rPr lang="en-US" sz="2300" dirty="0"/>
              <a:t>Identify content shifts (benign → phishing).</a:t>
            </a:r>
          </a:p>
          <a:p>
            <a:pPr algn="l">
              <a:buFont typeface="Arial" panose="020B0604020202020204" pitchFamily="34" charset="0"/>
              <a:buChar char="•"/>
            </a:pPr>
            <a:r>
              <a:rPr lang="en-US" sz="1900" b="1" dirty="0"/>
              <a:t>Decision: </a:t>
            </a:r>
            <a:r>
              <a:rPr lang="en-US" sz="2300" dirty="0"/>
              <a:t>Block, monitor, or close, with expiry tied to observed activity.</a:t>
            </a:r>
          </a:p>
        </p:txBody>
      </p:sp>
    </p:spTree>
    <p:extLst>
      <p:ext uri="{BB962C8B-B14F-4D97-AF65-F5344CB8AC3E}">
        <p14:creationId xmlns:p14="http://schemas.microsoft.com/office/powerpoint/2010/main" val="124942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3A739-2CF4-4546-A349-0DCBCE4A9F40}"/>
              </a:ext>
            </a:extLst>
          </p:cNvPr>
          <p:cNvSpPr>
            <a:spLocks noGrp="1"/>
          </p:cNvSpPr>
          <p:nvPr>
            <p:ph type="title"/>
          </p:nvPr>
        </p:nvSpPr>
        <p:spPr/>
        <p:txBody>
          <a:bodyPr/>
          <a:lstStyle/>
          <a:p>
            <a:r>
              <a:rPr lang="en-US" dirty="0"/>
              <a:t>Questions?</a:t>
            </a:r>
          </a:p>
        </p:txBody>
      </p:sp>
      <p:pic>
        <p:nvPicPr>
          <p:cNvPr id="5" name="Content Placeholder 4">
            <a:extLst>
              <a:ext uri="{FF2B5EF4-FFF2-40B4-BE49-F238E27FC236}">
                <a16:creationId xmlns:a16="http://schemas.microsoft.com/office/drawing/2014/main" id="{01382934-3BC1-4498-842D-79A9D28FC90B}"/>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249992" y="2250059"/>
            <a:ext cx="7692016" cy="4022725"/>
          </a:xfrm>
        </p:spPr>
      </p:pic>
    </p:spTree>
    <p:extLst>
      <p:ext uri="{BB962C8B-B14F-4D97-AF65-F5344CB8AC3E}">
        <p14:creationId xmlns:p14="http://schemas.microsoft.com/office/powerpoint/2010/main" val="8722996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E53E7-B381-42EA-A5C6-2813A3251D55}"/>
              </a:ext>
            </a:extLst>
          </p:cNvPr>
          <p:cNvSpPr>
            <a:spLocks noGrp="1"/>
          </p:cNvSpPr>
          <p:nvPr>
            <p:ph type="title"/>
          </p:nvPr>
        </p:nvSpPr>
        <p:spPr/>
        <p:txBody>
          <a:bodyPr/>
          <a:lstStyle/>
          <a:p>
            <a:r>
              <a:rPr lang="en-US" dirty="0"/>
              <a:t>Challenge</a:t>
            </a:r>
          </a:p>
        </p:txBody>
      </p:sp>
      <p:sp>
        <p:nvSpPr>
          <p:cNvPr id="3" name="Content Placeholder 2">
            <a:extLst>
              <a:ext uri="{FF2B5EF4-FFF2-40B4-BE49-F238E27FC236}">
                <a16:creationId xmlns:a16="http://schemas.microsoft.com/office/drawing/2014/main" id="{3C7DEC98-7F5D-43E7-B4C9-E3A2826E7F7E}"/>
              </a:ext>
            </a:extLst>
          </p:cNvPr>
          <p:cNvSpPr>
            <a:spLocks noGrp="1"/>
          </p:cNvSpPr>
          <p:nvPr>
            <p:ph idx="1"/>
          </p:nvPr>
        </p:nvSpPr>
        <p:spPr/>
        <p:txBody>
          <a:bodyPr>
            <a:normAutofit fontScale="85000" lnSpcReduction="20000"/>
          </a:bodyPr>
          <a:lstStyle/>
          <a:p>
            <a:r>
              <a:rPr lang="en-US" sz="1600" dirty="0"/>
              <a:t>It’s 09:10 on a Monday. Over the weekend, Finance reported a burst of “account verification” emails that looked unusually polished. Your secure email gateway caught a subset; one clicked sample was redirected </a:t>
            </a:r>
            <a:r>
              <a:rPr lang="en-US" sz="1600" dirty="0" err="1"/>
              <a:t>tosantagift</a:t>
            </a:r>
            <a:r>
              <a:rPr lang="en-US" sz="1600" dirty="0"/>
              <a:t>[.]shop.</a:t>
            </a:r>
          </a:p>
          <a:p>
            <a:r>
              <a:rPr lang="en-US" sz="1600" dirty="0"/>
              <a:t>At the same time, your EDR shows workstations briefly beaconing to 170[.]130[.]202[.]134.</a:t>
            </a:r>
          </a:p>
          <a:p>
            <a:endParaRPr lang="en-US" sz="1600" dirty="0"/>
          </a:p>
          <a:p>
            <a:pPr marL="342900" indent="-342900">
              <a:buFont typeface="+mj-lt"/>
              <a:buAutoNum type="arabicPeriod"/>
            </a:pPr>
            <a:r>
              <a:rPr lang="en-US" sz="1600" dirty="0"/>
              <a:t>What is the RIR associated with 170[.]130[.]202[.]134?</a:t>
            </a:r>
          </a:p>
          <a:p>
            <a:pPr marL="342900" indent="-342900">
              <a:buFont typeface="+mj-lt"/>
              <a:buAutoNum type="arabicPeriod"/>
            </a:pPr>
            <a:endParaRPr lang="en-US" sz="1600" dirty="0"/>
          </a:p>
          <a:p>
            <a:pPr marL="342900" indent="-342900">
              <a:buFont typeface="+mj-lt"/>
              <a:buAutoNum type="arabicPeriod"/>
            </a:pPr>
            <a:r>
              <a:rPr lang="en-US" sz="1600" dirty="0"/>
              <a:t>What ASN is the IP connected with?</a:t>
            </a:r>
          </a:p>
          <a:p>
            <a:pPr marL="342900" indent="-342900">
              <a:buFont typeface="+mj-lt"/>
              <a:buAutoNum type="arabicPeriod"/>
            </a:pPr>
            <a:endParaRPr lang="en-US" sz="1600" dirty="0"/>
          </a:p>
          <a:p>
            <a:pPr marL="342900" indent="-342900">
              <a:buFont typeface="+mj-lt"/>
              <a:buAutoNum type="arabicPeriod"/>
            </a:pPr>
            <a:r>
              <a:rPr lang="en-US" sz="1600" dirty="0"/>
              <a:t>Identify the number of NS records for the domain </a:t>
            </a:r>
            <a:r>
              <a:rPr lang="en-US" sz="1600" dirty="0" err="1"/>
              <a:t>santagift</a:t>
            </a:r>
            <a:r>
              <a:rPr lang="en-US" sz="1600" dirty="0"/>
              <a:t>[.]shop.</a:t>
            </a:r>
          </a:p>
          <a:p>
            <a:pPr marL="342900" indent="-342900">
              <a:buFont typeface="+mj-lt"/>
              <a:buAutoNum type="arabicPeriod"/>
            </a:pPr>
            <a:endParaRPr lang="en-US" sz="1600" dirty="0"/>
          </a:p>
          <a:p>
            <a:pPr marL="342900" indent="-342900">
              <a:buFont typeface="+mj-lt"/>
              <a:buAutoNum type="arabicPeriod"/>
            </a:pPr>
            <a:r>
              <a:rPr lang="en-US" sz="1600" dirty="0"/>
              <a:t>Which NS is identified as the Start of Authority (SOA) for the domain?</a:t>
            </a:r>
          </a:p>
          <a:p>
            <a:pPr marL="342900" indent="-342900">
              <a:buFont typeface="+mj-lt"/>
              <a:buAutoNum type="arabicPeriod"/>
            </a:pPr>
            <a:endParaRPr lang="en-US" sz="1600" dirty="0"/>
          </a:p>
          <a:p>
            <a:pPr marL="342900" indent="-342900">
              <a:buFont typeface="+mj-lt"/>
              <a:buAutoNum type="arabicPeriod"/>
            </a:pPr>
            <a:r>
              <a:rPr lang="en-US" sz="1600" dirty="0"/>
              <a:t>When was the domain registered? </a:t>
            </a:r>
          </a:p>
        </p:txBody>
      </p:sp>
    </p:spTree>
    <p:extLst>
      <p:ext uri="{BB962C8B-B14F-4D97-AF65-F5344CB8AC3E}">
        <p14:creationId xmlns:p14="http://schemas.microsoft.com/office/powerpoint/2010/main" val="573743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200D2-241A-EA56-9156-181BBC82AFCD}"/>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9BA30B6B-4900-4D00-1361-82298CDBED27}"/>
              </a:ext>
            </a:extLst>
          </p:cNvPr>
          <p:cNvSpPr>
            <a:spLocks noGrp="1"/>
          </p:cNvSpPr>
          <p:nvPr>
            <p:ph idx="1"/>
          </p:nvPr>
        </p:nvSpPr>
        <p:spPr>
          <a:xfrm>
            <a:off x="521208" y="3072385"/>
            <a:ext cx="11155680" cy="2688336"/>
          </a:xfrm>
        </p:spPr>
        <p:txBody>
          <a:bodyPr>
            <a:normAutofit lnSpcReduction="10000"/>
          </a:bodyPr>
          <a:lstStyle/>
          <a:p>
            <a:pPr marL="0" indent="0">
              <a:buNone/>
            </a:pPr>
            <a:r>
              <a:rPr lang="en-US" dirty="0"/>
              <a:t>By the end of this lab, you will be able to:</a:t>
            </a:r>
          </a:p>
          <a:p>
            <a:r>
              <a:rPr lang="en-US" dirty="0"/>
              <a:t>Understand IP and domain threat intelligence in a SOC context</a:t>
            </a:r>
          </a:p>
          <a:p>
            <a:r>
              <a:rPr lang="en-US" dirty="0"/>
              <a:t>Geolocate IPs and interpret their ASNs</a:t>
            </a:r>
          </a:p>
          <a:p>
            <a:r>
              <a:rPr lang="en-US" dirty="0"/>
              <a:t>Detect red-flag infrastructure via Shodan/</a:t>
            </a:r>
            <a:r>
              <a:rPr lang="en-US" dirty="0" err="1"/>
              <a:t>Censys</a:t>
            </a:r>
            <a:r>
              <a:rPr lang="en-US" dirty="0"/>
              <a:t> service banners</a:t>
            </a:r>
          </a:p>
          <a:p>
            <a:r>
              <a:rPr lang="en-US" dirty="0"/>
              <a:t>Assess reputation using open-source tools</a:t>
            </a:r>
          </a:p>
          <a:p>
            <a:r>
              <a:rPr lang="en-US" dirty="0"/>
              <a:t>Enrich domains with WHOIS age, DNS records, and certificate transparency</a:t>
            </a:r>
          </a:p>
          <a:p>
            <a:endParaRPr lang="en-US" dirty="0"/>
          </a:p>
        </p:txBody>
      </p:sp>
    </p:spTree>
    <p:extLst>
      <p:ext uri="{BB962C8B-B14F-4D97-AF65-F5344CB8AC3E}">
        <p14:creationId xmlns:p14="http://schemas.microsoft.com/office/powerpoint/2010/main" val="1607078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BCCA117B-3228-B6A4-40AA-4B30C52D1D79}"/>
              </a:ext>
            </a:extLst>
          </p:cNvPr>
          <p:cNvSpPr txBox="1">
            <a:spLocks noGrp="1"/>
          </p:cNvSpPr>
          <p:nvPr>
            <p:ph idx="1"/>
          </p:nvPr>
        </p:nvSpPr>
        <p:spPr>
          <a:xfrm>
            <a:off x="515112" y="886968"/>
            <a:ext cx="11000740" cy="5672387"/>
          </a:xfrm>
          <a:prstGeom prst="rect">
            <a:avLst/>
          </a:prstGeom>
          <a:noFill/>
        </p:spPr>
        <p:txBody>
          <a:bodyPr wrap="square" rtlCol="0">
            <a:spAutoFit/>
          </a:bodyPr>
          <a:lstStyle/>
          <a:p>
            <a:pPr marL="0" indent="0">
              <a:buNone/>
            </a:pPr>
            <a:r>
              <a:rPr lang="en-US" dirty="0"/>
              <a:t>Security teams usually follow a basic process when investigating alerts: </a:t>
            </a:r>
            <a:r>
              <a:rPr lang="en-US" b="1" dirty="0"/>
              <a:t>Verify → Enrich → Decide</a:t>
            </a:r>
            <a:endParaRPr lang="en-US" dirty="0"/>
          </a:p>
          <a:p>
            <a:pPr marL="0" indent="0">
              <a:buNone/>
            </a:pPr>
            <a:r>
              <a:rPr lang="en-US" b="1" dirty="0"/>
              <a:t>Verify</a:t>
            </a:r>
            <a:r>
              <a:rPr lang="en-US" dirty="0"/>
              <a:t> means checking if the alert is real. </a:t>
            </a:r>
            <a:r>
              <a:rPr lang="en-US" b="1" dirty="0"/>
              <a:t>Enrich</a:t>
            </a:r>
            <a:r>
              <a:rPr lang="en-US" dirty="0"/>
              <a:t> means gathering more information to understand it better. </a:t>
            </a:r>
            <a:r>
              <a:rPr lang="en-US" b="1" dirty="0"/>
              <a:t>Decide</a:t>
            </a:r>
            <a:r>
              <a:rPr lang="en-US" dirty="0"/>
              <a:t> means choosing what action to take.</a:t>
            </a:r>
          </a:p>
          <a:p>
            <a:pPr marL="0" indent="0">
              <a:buNone/>
            </a:pPr>
            <a:r>
              <a:rPr lang="en-US" dirty="0"/>
              <a:t>But when the alert is just an </a:t>
            </a:r>
            <a:r>
              <a:rPr lang="en-US" b="1" dirty="0"/>
              <a:t>IP address</a:t>
            </a:r>
            <a:r>
              <a:rPr lang="en-US" dirty="0"/>
              <a:t> or </a:t>
            </a:r>
            <a:r>
              <a:rPr lang="en-US" b="1" dirty="0"/>
              <a:t>domain name</a:t>
            </a:r>
            <a:r>
              <a:rPr lang="en-US" dirty="0"/>
              <a:t>, enrichment works differently. Instead of looking at file hashes or user behavior, analysts pivot to:</a:t>
            </a:r>
          </a:p>
          <a:p>
            <a:r>
              <a:rPr lang="en-US" dirty="0"/>
              <a:t>🌍 </a:t>
            </a:r>
            <a:r>
              <a:rPr lang="en-US" b="1" dirty="0"/>
              <a:t>Geolocation</a:t>
            </a:r>
            <a:r>
              <a:rPr lang="en-US" dirty="0"/>
              <a:t> – Where in the world is the IP located? Is it coming from a risky region?</a:t>
            </a:r>
          </a:p>
          <a:p>
            <a:r>
              <a:rPr lang="en-US" dirty="0"/>
              <a:t>🏢 </a:t>
            </a:r>
            <a:r>
              <a:rPr lang="en-US" b="1" dirty="0"/>
              <a:t>ASN (Autonomous System Number)</a:t>
            </a:r>
            <a:r>
              <a:rPr lang="en-US" dirty="0"/>
              <a:t> – Who owns the IP? Is it a known hosting provider or a suspicious network?</a:t>
            </a:r>
          </a:p>
          <a:p>
            <a:r>
              <a:rPr lang="en-US" dirty="0"/>
              <a:t>🔎 </a:t>
            </a:r>
            <a:r>
              <a:rPr lang="en-US" b="1" dirty="0"/>
              <a:t>Open-service footprints</a:t>
            </a:r>
            <a:r>
              <a:rPr lang="en-US" dirty="0"/>
              <a:t> – Using tools like Shodan or </a:t>
            </a:r>
            <a:r>
              <a:rPr lang="en-US" dirty="0" err="1"/>
              <a:t>Censys</a:t>
            </a:r>
            <a:r>
              <a:rPr lang="en-US" dirty="0"/>
              <a:t> to see what services are running on the IP (e.g., exposed login pages, remote access ports)</a:t>
            </a:r>
          </a:p>
          <a:p>
            <a:r>
              <a:rPr lang="en-US" dirty="0"/>
              <a:t>🧠 </a:t>
            </a:r>
            <a:r>
              <a:rPr lang="en-US" b="1" dirty="0"/>
              <a:t>Passive DNS</a:t>
            </a:r>
            <a:r>
              <a:rPr lang="en-US" dirty="0"/>
              <a:t> – Looking at the domain’s history: what IPs it’s pointed to, how often it changes, and whether it’s linked to malicious activity</a:t>
            </a:r>
          </a:p>
          <a:p>
            <a:pPr marL="0" indent="0">
              <a:buNone/>
            </a:pPr>
            <a:r>
              <a:rPr lang="en-US" dirty="0"/>
              <a:t>These clues help analysts decide: 🟢 Is this just normal traffic to a trusted service? 🔴 Or is it a sign of a threat—like a command-and-control beacon or attacker infrastructure?</a:t>
            </a:r>
          </a:p>
          <a:p>
            <a:endParaRPr lang="en-US" dirty="0"/>
          </a:p>
        </p:txBody>
      </p:sp>
    </p:spTree>
    <p:extLst>
      <p:ext uri="{BB962C8B-B14F-4D97-AF65-F5344CB8AC3E}">
        <p14:creationId xmlns:p14="http://schemas.microsoft.com/office/powerpoint/2010/main" val="3182738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D6A4A-19EC-05E9-0D52-9C156BA63A22}"/>
              </a:ext>
            </a:extLst>
          </p:cNvPr>
          <p:cNvSpPr>
            <a:spLocks noGrp="1"/>
          </p:cNvSpPr>
          <p:nvPr>
            <p:ph type="title"/>
          </p:nvPr>
        </p:nvSpPr>
        <p:spPr/>
        <p:txBody>
          <a:bodyPr/>
          <a:lstStyle/>
          <a:p>
            <a:r>
              <a:rPr lang="en-US" dirty="0"/>
              <a:t>Scenario</a:t>
            </a:r>
          </a:p>
        </p:txBody>
      </p:sp>
      <p:sp>
        <p:nvSpPr>
          <p:cNvPr id="3" name="Content Placeholder 2">
            <a:extLst>
              <a:ext uri="{FF2B5EF4-FFF2-40B4-BE49-F238E27FC236}">
                <a16:creationId xmlns:a16="http://schemas.microsoft.com/office/drawing/2014/main" id="{E77213E8-E2A6-3EA4-63E2-829D228C168B}"/>
              </a:ext>
            </a:extLst>
          </p:cNvPr>
          <p:cNvSpPr>
            <a:spLocks noGrp="1"/>
          </p:cNvSpPr>
          <p:nvPr>
            <p:ph idx="1"/>
          </p:nvPr>
        </p:nvSpPr>
        <p:spPr>
          <a:xfrm>
            <a:off x="1024128" y="2286000"/>
            <a:ext cx="9720073" cy="3406588"/>
          </a:xfrm>
        </p:spPr>
        <p:txBody>
          <a:bodyPr/>
          <a:lstStyle/>
          <a:p>
            <a:pPr marL="0" indent="0">
              <a:buNone/>
            </a:pPr>
            <a:r>
              <a:rPr lang="en-US" sz="2000" dirty="0"/>
              <a:t>It is Wednesday morning. The SOC has flagged two suspicious domains in phishing emails and three IP addresses in outbound proxy logs. You are tasked with triaging all seven artefacts, enriching them with context, and recommending actions with expiry.</a:t>
            </a:r>
          </a:p>
          <a:p>
            <a:r>
              <a:rPr lang="en-US" sz="2000" dirty="0"/>
              <a:t>advanced-</a:t>
            </a:r>
            <a:r>
              <a:rPr lang="en-US" sz="2000" dirty="0" err="1"/>
              <a:t>ip</a:t>
            </a:r>
            <a:r>
              <a:rPr lang="en-US" sz="2000" dirty="0"/>
              <a:t>-</a:t>
            </a:r>
            <a:r>
              <a:rPr lang="en-US" sz="2000" dirty="0" err="1"/>
              <a:t>sccanner</a:t>
            </a:r>
            <a:r>
              <a:rPr lang="en-US" sz="2000" dirty="0"/>
              <a:t>[.]com</a:t>
            </a:r>
          </a:p>
          <a:p>
            <a:r>
              <a:rPr lang="en-US" sz="2000" dirty="0"/>
              <a:t>166[.]1[.]160[.]118</a:t>
            </a:r>
          </a:p>
          <a:p>
            <a:r>
              <a:rPr lang="en-US" sz="2000" dirty="0"/>
              <a:t>64[.]31[.]63[.]194</a:t>
            </a:r>
          </a:p>
          <a:p>
            <a:r>
              <a:rPr lang="en-US" sz="2000" dirty="0"/>
              <a:t>69[.]197[.]185[.]26</a:t>
            </a:r>
          </a:p>
          <a:p>
            <a:r>
              <a:rPr lang="en-US" sz="2000" dirty="0"/>
              <a:t>85[.]188[.]1[.]133</a:t>
            </a:r>
          </a:p>
          <a:p>
            <a:endParaRPr lang="en-US" dirty="0"/>
          </a:p>
        </p:txBody>
      </p:sp>
    </p:spTree>
    <p:extLst>
      <p:ext uri="{BB962C8B-B14F-4D97-AF65-F5344CB8AC3E}">
        <p14:creationId xmlns:p14="http://schemas.microsoft.com/office/powerpoint/2010/main" val="33185089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BFB75-2BA5-23FB-5527-B9444DAAF765}"/>
              </a:ext>
            </a:extLst>
          </p:cNvPr>
          <p:cNvSpPr>
            <a:spLocks noGrp="1"/>
          </p:cNvSpPr>
          <p:nvPr>
            <p:ph type="title"/>
          </p:nvPr>
        </p:nvSpPr>
        <p:spPr>
          <a:xfrm>
            <a:off x="521208" y="978408"/>
            <a:ext cx="7443216" cy="932688"/>
          </a:xfrm>
        </p:spPr>
        <p:txBody>
          <a:bodyPr>
            <a:normAutofit fontScale="90000"/>
          </a:bodyPr>
          <a:lstStyle/>
          <a:p>
            <a:r>
              <a:rPr lang="en-US" dirty="0"/>
              <a:t>Core DNS Records for Triage</a:t>
            </a:r>
            <a:br>
              <a:rPr lang="en-US" dirty="0"/>
            </a:br>
            <a:r>
              <a:rPr lang="en-US" dirty="0" err="1"/>
              <a:t>NsLookup</a:t>
            </a:r>
            <a:endParaRPr lang="en-US" dirty="0"/>
          </a:p>
        </p:txBody>
      </p:sp>
      <p:sp>
        <p:nvSpPr>
          <p:cNvPr id="7" name="TextBox 6">
            <a:hlinkClick r:id="rId2" action="ppaction://hlinkfile"/>
            <a:extLst>
              <a:ext uri="{FF2B5EF4-FFF2-40B4-BE49-F238E27FC236}">
                <a16:creationId xmlns:a16="http://schemas.microsoft.com/office/drawing/2014/main" id="{B7E731C9-C301-AEBF-70FB-781776F28015}"/>
              </a:ext>
            </a:extLst>
          </p:cNvPr>
          <p:cNvSpPr txBox="1"/>
          <p:nvPr/>
        </p:nvSpPr>
        <p:spPr>
          <a:xfrm>
            <a:off x="521208" y="1803110"/>
            <a:ext cx="11257135" cy="3970318"/>
          </a:xfrm>
          <a:prstGeom prst="rect">
            <a:avLst/>
          </a:prstGeom>
          <a:noFill/>
        </p:spPr>
        <p:txBody>
          <a:bodyPr wrap="square" rtlCol="0">
            <a:spAutoFit/>
          </a:bodyPr>
          <a:lstStyle/>
          <a:p>
            <a:r>
              <a:rPr lang="en-US" dirty="0"/>
              <a:t>When you enrich a domain, these are the records that matter most</a:t>
            </a:r>
            <a:endParaRPr lang="en-US" b="1" dirty="0"/>
          </a:p>
          <a:p>
            <a:pPr marL="285750" indent="-285750">
              <a:buFont typeface="Arial" panose="020B0604020202020204" pitchFamily="34" charset="0"/>
              <a:buChar char="•"/>
            </a:pPr>
            <a:r>
              <a:rPr lang="en-US" b="1" dirty="0"/>
              <a:t>A / AAAA Records</a:t>
            </a:r>
            <a:r>
              <a:rPr lang="en-US" dirty="0"/>
              <a:t>: Map the domain to IPv4 and IPv6 addresses. If you see several A records that hop between different networks, raise suspicion of rapid rotation. In practice, copy the A record from </a:t>
            </a:r>
            <a:r>
              <a:rPr lang="en-US" dirty="0">
                <a:hlinkClick r:id="rId3"/>
              </a:rPr>
              <a:t>nslookup.io</a:t>
            </a:r>
            <a:r>
              <a:rPr lang="en-US" dirty="0"/>
              <a:t> or </a:t>
            </a:r>
            <a:r>
              <a:rPr lang="en-US" dirty="0">
                <a:hlinkClick r:id="rId4"/>
              </a:rPr>
              <a:t>dnschecker.org</a:t>
            </a:r>
            <a:r>
              <a:rPr lang="en-US" dirty="0"/>
              <a:t> and follow with pasting the IP into </a:t>
            </a:r>
            <a:r>
              <a:rPr lang="en-US" dirty="0" err="1"/>
              <a:t>VirusTotal</a:t>
            </a:r>
            <a:r>
              <a:rPr lang="en-US" dirty="0"/>
              <a:t> for context.</a:t>
            </a:r>
          </a:p>
          <a:p>
            <a:pPr marL="285750" indent="-285750">
              <a:buFont typeface="Arial" panose="020B0604020202020204" pitchFamily="34" charset="0"/>
              <a:buChar char="•"/>
            </a:pPr>
            <a:r>
              <a:rPr lang="en-US" b="1" dirty="0"/>
              <a:t>NS Records</a:t>
            </a:r>
            <a:r>
              <a:rPr lang="en-US" dirty="0"/>
              <a:t>: Identify the nameservers controlling the domain. Unusual or recently changed NS entries can mark fresh set up. Note the provider name rather than chasing low-level details.</a:t>
            </a:r>
          </a:p>
          <a:p>
            <a:pPr marL="285750" indent="-285750">
              <a:buFont typeface="Arial" panose="020B0604020202020204" pitchFamily="34" charset="0"/>
              <a:buChar char="•"/>
            </a:pPr>
            <a:r>
              <a:rPr lang="en-US" b="1" dirty="0"/>
              <a:t>MX Records</a:t>
            </a:r>
            <a:r>
              <a:rPr lang="en-US" dirty="0"/>
              <a:t>: Define which servers handle email. Attackers may configure MX records to deliver phishing campaigns directly. If the alert relates to web browsing, just record whether MX exists.</a:t>
            </a:r>
          </a:p>
          <a:p>
            <a:pPr marL="285750" indent="-285750">
              <a:buFont typeface="Arial" panose="020B0604020202020204" pitchFamily="34" charset="0"/>
              <a:buChar char="•"/>
            </a:pPr>
            <a:r>
              <a:rPr lang="en-US" b="1" dirty="0"/>
              <a:t>TXT Records</a:t>
            </a:r>
            <a:r>
              <a:rPr lang="en-US" dirty="0"/>
              <a:t>: Store SPF and DKIM rules or verification tags. Poorly configured or absent SPF can increase risk in mail cases.</a:t>
            </a:r>
          </a:p>
          <a:p>
            <a:pPr marL="285750" indent="-285750">
              <a:buFont typeface="Arial" panose="020B0604020202020204" pitchFamily="34" charset="0"/>
              <a:buChar char="•"/>
            </a:pPr>
            <a:r>
              <a:rPr lang="en-US" b="1" dirty="0"/>
              <a:t>SOA Record</a:t>
            </a:r>
            <a:r>
              <a:rPr lang="en-US" dirty="0"/>
              <a:t>: Points to the zone's primary authority and often includes contact information. It will be worth noting the primary host and serial, which will support a basic ownership picture.</a:t>
            </a:r>
          </a:p>
          <a:p>
            <a:pPr marL="285750" indent="-285750">
              <a:buFont typeface="Arial" panose="020B0604020202020204" pitchFamily="34" charset="0"/>
              <a:buChar char="•"/>
            </a:pPr>
            <a:r>
              <a:rPr lang="en-US" b="1" dirty="0"/>
              <a:t>TTL (Time To Live)</a:t>
            </a:r>
            <a:r>
              <a:rPr lang="en-US" dirty="0"/>
              <a:t>: Tells resolvers how long to cache answers. Very low TTLs, seconds or minutes, can point to frequent changes, and should be treated as clues.</a:t>
            </a:r>
          </a:p>
        </p:txBody>
      </p:sp>
    </p:spTree>
    <p:extLst>
      <p:ext uri="{BB962C8B-B14F-4D97-AF65-F5344CB8AC3E}">
        <p14:creationId xmlns:p14="http://schemas.microsoft.com/office/powerpoint/2010/main" val="2098274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DC964-5A35-8109-AEA9-E6A28DA069EE}"/>
              </a:ext>
            </a:extLst>
          </p:cNvPr>
          <p:cNvSpPr>
            <a:spLocks noGrp="1"/>
          </p:cNvSpPr>
          <p:nvPr>
            <p:ph type="title"/>
          </p:nvPr>
        </p:nvSpPr>
        <p:spPr>
          <a:xfrm>
            <a:off x="1078992" y="1490472"/>
            <a:ext cx="4160520" cy="512064"/>
          </a:xfrm>
        </p:spPr>
        <p:txBody>
          <a:bodyPr>
            <a:noAutofit/>
          </a:bodyPr>
          <a:lstStyle/>
          <a:p>
            <a:r>
              <a:rPr lang="en-US" sz="2400" b="0" dirty="0"/>
              <a:t>Attack Techniques Using DNS</a:t>
            </a:r>
            <a:br>
              <a:rPr lang="en-US" sz="2400" b="0" dirty="0"/>
            </a:br>
            <a:endParaRPr lang="en-US" sz="2400" dirty="0"/>
          </a:p>
        </p:txBody>
      </p:sp>
      <p:sp>
        <p:nvSpPr>
          <p:cNvPr id="3" name="Content Placeholder 2">
            <a:extLst>
              <a:ext uri="{FF2B5EF4-FFF2-40B4-BE49-F238E27FC236}">
                <a16:creationId xmlns:a16="http://schemas.microsoft.com/office/drawing/2014/main" id="{0AF28D9C-1343-2B34-D365-379A5407D799}"/>
              </a:ext>
            </a:extLst>
          </p:cNvPr>
          <p:cNvSpPr>
            <a:spLocks noGrp="1"/>
          </p:cNvSpPr>
          <p:nvPr>
            <p:ph idx="1"/>
          </p:nvPr>
        </p:nvSpPr>
        <p:spPr>
          <a:xfrm>
            <a:off x="521208" y="2578608"/>
            <a:ext cx="5074920" cy="3767328"/>
          </a:xfrm>
        </p:spPr>
        <p:txBody>
          <a:bodyPr>
            <a:normAutofit fontScale="77500" lnSpcReduction="20000"/>
          </a:bodyPr>
          <a:lstStyle/>
          <a:p>
            <a:r>
              <a:rPr lang="en-US" b="1" dirty="0"/>
              <a:t>Fast Flux Hosting</a:t>
            </a:r>
            <a:r>
              <a:rPr lang="en-US" dirty="0"/>
              <a:t>: Adversaries rotate many IPs quickly with short cache times to avoid simple blocks. We need to record and escalate when we identify a domain that resolves to changing IPs within a short period and across different providers.</a:t>
            </a:r>
          </a:p>
          <a:p>
            <a:r>
              <a:rPr lang="en-US" b="1" dirty="0"/>
              <a:t>CDN Abuse</a:t>
            </a:r>
            <a:r>
              <a:rPr lang="en-US" dirty="0"/>
              <a:t>: Legitimate CDNs like Cloudflare or Akamai change IPs too, but done within their ASN ecosystem. If the A record points to a major CDN and other values are normal, take note and carry reputation and ownership checks,</a:t>
            </a:r>
          </a:p>
          <a:p>
            <a:r>
              <a:rPr lang="en-US" b="1" dirty="0" err="1"/>
              <a:t>Typosquatting</a:t>
            </a:r>
            <a:r>
              <a:rPr lang="en-US" dirty="0"/>
              <a:t>: Domains like paypa1[.]com or micros0ft[.]net trick users visually. If a name looks like a brand clone, treat it as high risk and escalate it.</a:t>
            </a:r>
          </a:p>
          <a:p>
            <a:r>
              <a:rPr lang="en-US" b="1" dirty="0"/>
              <a:t>IDN (</a:t>
            </a:r>
            <a:r>
              <a:rPr lang="en-US" b="1" dirty="0" err="1"/>
              <a:t>Internationalised</a:t>
            </a:r>
            <a:r>
              <a:rPr lang="en-US" b="1" dirty="0"/>
              <a:t> Domain Names)</a:t>
            </a:r>
            <a:r>
              <a:rPr lang="en-US" dirty="0"/>
              <a:t>: Attackers exploit Unicode, creating look-alike domains. Decode Punycode, for example </a:t>
            </a:r>
            <a:r>
              <a:rPr lang="en-US" dirty="0" err="1"/>
              <a:t>xn</a:t>
            </a:r>
            <a:r>
              <a:rPr lang="en-US" dirty="0"/>
              <a:t>--ppaypal-3ya[.]com, and compare to known brands using simple online decoder.</a:t>
            </a:r>
          </a:p>
          <a:p>
            <a:endParaRPr lang="en-US" dirty="0"/>
          </a:p>
        </p:txBody>
      </p:sp>
      <p:sp>
        <p:nvSpPr>
          <p:cNvPr id="4" name="Content Placeholder 2">
            <a:extLst>
              <a:ext uri="{FF2B5EF4-FFF2-40B4-BE49-F238E27FC236}">
                <a16:creationId xmlns:a16="http://schemas.microsoft.com/office/drawing/2014/main" id="{2671767D-4290-7B7F-93C8-F297F10A100D}"/>
              </a:ext>
            </a:extLst>
          </p:cNvPr>
          <p:cNvSpPr txBox="1">
            <a:spLocks/>
          </p:cNvSpPr>
          <p:nvPr/>
        </p:nvSpPr>
        <p:spPr>
          <a:xfrm>
            <a:off x="6269736" y="2578608"/>
            <a:ext cx="5074920" cy="3767328"/>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At this stage, our workflow could look as follows. Keep in mind, depending on your organization, your procedure my vary.</a:t>
            </a:r>
          </a:p>
          <a:p>
            <a:r>
              <a:rPr lang="en-US" b="1" dirty="0"/>
              <a:t>Snapshot Current DNS</a:t>
            </a:r>
            <a:r>
              <a:rPr lang="en-US" dirty="0"/>
              <a:t>: Capture A, NS, MX, TXT, SOA, and TTL values for the domain in question using a single page view and simple.</a:t>
            </a:r>
          </a:p>
          <a:p>
            <a:r>
              <a:rPr lang="en-US" b="1" dirty="0"/>
              <a:t>Basic Ownership Check</a:t>
            </a:r>
            <a:r>
              <a:rPr lang="en-US" dirty="0"/>
              <a:t>: Use WHOIS to note </a:t>
            </a:r>
            <a:r>
              <a:rPr lang="en-US" dirty="0" err="1"/>
              <a:t>registrat</a:t>
            </a:r>
            <a:r>
              <a:rPr lang="en-US" dirty="0"/>
              <a:t>, creation date and contact pattern, which supports a light ownership picture of the ticket.</a:t>
            </a:r>
          </a:p>
          <a:p>
            <a:r>
              <a:rPr lang="en-US" b="1" dirty="0"/>
              <a:t>Interpret Patterns</a:t>
            </a:r>
            <a:r>
              <a:rPr lang="en-US" dirty="0"/>
              <a:t>: Assess whether the DNS </a:t>
            </a:r>
            <a:r>
              <a:rPr lang="en-US" dirty="0" err="1"/>
              <a:t>behaviour</a:t>
            </a:r>
            <a:r>
              <a:rPr lang="en-US" dirty="0"/>
              <a:t> aligns with benign CDN activity or indicates malicious throwaway domain, noting down the details of the changing IPs.</a:t>
            </a:r>
          </a:p>
          <a:p>
            <a:r>
              <a:rPr lang="en-US" b="1" dirty="0"/>
              <a:t>Log Evidence</a:t>
            </a:r>
            <a:r>
              <a:rPr lang="en-US" dirty="0"/>
              <a:t>: Save screenshots or JSON extracts DNS and reputation pages to the case file for audit and escalation.</a:t>
            </a:r>
          </a:p>
          <a:p>
            <a:r>
              <a:rPr lang="en-US" b="1" dirty="0"/>
              <a:t>Recommend Action</a:t>
            </a:r>
            <a:r>
              <a:rPr lang="en-US" dirty="0"/>
              <a:t>: Based on findings, advise blocking if high risk, monitor if suspicious but inconclusive, or close if determined benign</a:t>
            </a:r>
          </a:p>
        </p:txBody>
      </p:sp>
      <p:sp>
        <p:nvSpPr>
          <p:cNvPr id="5" name="Title 1">
            <a:extLst>
              <a:ext uri="{FF2B5EF4-FFF2-40B4-BE49-F238E27FC236}">
                <a16:creationId xmlns:a16="http://schemas.microsoft.com/office/drawing/2014/main" id="{24DC1DBE-DE2D-8D55-28F4-A6F80C0D70A3}"/>
              </a:ext>
            </a:extLst>
          </p:cNvPr>
          <p:cNvSpPr txBox="1">
            <a:spLocks/>
          </p:cNvSpPr>
          <p:nvPr/>
        </p:nvSpPr>
        <p:spPr>
          <a:xfrm>
            <a:off x="6836664" y="1490472"/>
            <a:ext cx="4160520" cy="512064"/>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a:lstStyle>
          <a:p>
            <a:r>
              <a:rPr lang="en-US" sz="2400" b="0" dirty="0"/>
              <a:t>SOC Analyst Workflow</a:t>
            </a:r>
          </a:p>
          <a:p>
            <a:br>
              <a:rPr lang="en-US" sz="2400" dirty="0"/>
            </a:br>
            <a:endParaRPr lang="en-US" sz="2400" dirty="0"/>
          </a:p>
        </p:txBody>
      </p:sp>
    </p:spTree>
    <p:extLst>
      <p:ext uri="{BB962C8B-B14F-4D97-AF65-F5344CB8AC3E}">
        <p14:creationId xmlns:p14="http://schemas.microsoft.com/office/powerpoint/2010/main" val="3636118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723BD-D2F7-2398-E069-B85EB00171DB}"/>
              </a:ext>
            </a:extLst>
          </p:cNvPr>
          <p:cNvSpPr>
            <a:spLocks noGrp="1"/>
          </p:cNvSpPr>
          <p:nvPr>
            <p:ph type="title"/>
          </p:nvPr>
        </p:nvSpPr>
        <p:spPr>
          <a:xfrm>
            <a:off x="521208" y="978408"/>
            <a:ext cx="4754880" cy="1463040"/>
          </a:xfrm>
        </p:spPr>
        <p:txBody>
          <a:bodyPr>
            <a:normAutofit/>
          </a:bodyPr>
          <a:lstStyle/>
          <a:p>
            <a:pPr>
              <a:lnSpc>
                <a:spcPct val="90000"/>
              </a:lnSpc>
            </a:pPr>
            <a:r>
              <a:rPr lang="en-US" sz="3100" b="0"/>
              <a:t>IP Enrichment Within the SOC</a:t>
            </a:r>
            <a:br>
              <a:rPr lang="en-US" sz="3100" b="0"/>
            </a:br>
            <a:endParaRPr lang="en-US" sz="3100"/>
          </a:p>
        </p:txBody>
      </p:sp>
      <p:sp>
        <p:nvSpPr>
          <p:cNvPr id="3" name="Content Placeholder 2">
            <a:extLst>
              <a:ext uri="{FF2B5EF4-FFF2-40B4-BE49-F238E27FC236}">
                <a16:creationId xmlns:a16="http://schemas.microsoft.com/office/drawing/2014/main" id="{44E57AC2-8EA9-0C64-0A22-1F90ABE28C14}"/>
              </a:ext>
            </a:extLst>
          </p:cNvPr>
          <p:cNvSpPr>
            <a:spLocks noGrp="1"/>
          </p:cNvSpPr>
          <p:nvPr>
            <p:ph idx="1"/>
          </p:nvPr>
        </p:nvSpPr>
        <p:spPr>
          <a:xfrm>
            <a:off x="521208" y="2103120"/>
            <a:ext cx="4672584" cy="4078224"/>
          </a:xfrm>
        </p:spPr>
        <p:txBody>
          <a:bodyPr>
            <a:normAutofit/>
          </a:bodyPr>
          <a:lstStyle/>
          <a:p>
            <a:pPr marL="0" indent="0">
              <a:lnSpc>
                <a:spcPct val="100000"/>
              </a:lnSpc>
              <a:buNone/>
            </a:pPr>
            <a:r>
              <a:rPr lang="en-US" sz="1100" dirty="0"/>
              <a:t>When we talk about enrichment, we’re really talking about adding context to an IP address—who owns it, where it’s located, what network it belongs to, and what services it’s running. That way, when we make a decision, it’s not just a guess—it’s backed by evidence.</a:t>
            </a:r>
          </a:p>
          <a:p>
            <a:pPr marL="0" indent="0">
              <a:lnSpc>
                <a:spcPct val="100000"/>
              </a:lnSpc>
              <a:buNone/>
            </a:pPr>
            <a:r>
              <a:rPr lang="en-US" sz="1100" b="1" dirty="0"/>
              <a:t>The Role of RDAP</a:t>
            </a:r>
          </a:p>
          <a:p>
            <a:pPr marL="0" indent="0">
              <a:lnSpc>
                <a:spcPct val="100000"/>
              </a:lnSpc>
              <a:buNone/>
            </a:pPr>
            <a:r>
              <a:rPr lang="en-US" sz="1100" dirty="0"/>
              <a:t>The </a:t>
            </a:r>
            <a:r>
              <a:rPr lang="en-US" sz="1100" b="1" dirty="0"/>
              <a:t>Registration Data Access Protocol (RDAP)</a:t>
            </a:r>
            <a:r>
              <a:rPr lang="en-US" sz="1100" dirty="0"/>
              <a:t> is the authoritative source for IP ownership. RDAP data is maintained by Regional Internet Registries (RIRs) such as RIPE NCC, ARIN, and APNIC. It tells us precisely who has been provided with the netblock.</a:t>
            </a:r>
          </a:p>
          <a:p>
            <a:pPr marL="0" indent="0">
              <a:lnSpc>
                <a:spcPct val="100000"/>
              </a:lnSpc>
              <a:buNone/>
            </a:pPr>
            <a:r>
              <a:rPr lang="en-US" sz="1100" dirty="0"/>
              <a:t>Using RDAP, we can get:</a:t>
            </a:r>
          </a:p>
          <a:p>
            <a:pPr>
              <a:lnSpc>
                <a:spcPct val="100000"/>
              </a:lnSpc>
            </a:pPr>
            <a:r>
              <a:rPr lang="en-US" sz="1100" b="1" dirty="0" err="1"/>
              <a:t>NetRange</a:t>
            </a:r>
            <a:r>
              <a:rPr lang="en-US" sz="1100" dirty="0"/>
              <a:t>: The range of addresses delegated.</a:t>
            </a:r>
          </a:p>
          <a:p>
            <a:pPr>
              <a:lnSpc>
                <a:spcPct val="100000"/>
              </a:lnSpc>
            </a:pPr>
            <a:r>
              <a:rPr lang="en-US" sz="1100" b="1" dirty="0" err="1"/>
              <a:t>Organisation</a:t>
            </a:r>
            <a:r>
              <a:rPr lang="en-US" sz="1100" dirty="0"/>
              <a:t>: The registered holder (e.g., Amazon, Microsoft, etc..).</a:t>
            </a:r>
          </a:p>
          <a:p>
            <a:pPr>
              <a:lnSpc>
                <a:spcPct val="100000"/>
              </a:lnSpc>
            </a:pPr>
            <a:r>
              <a:rPr lang="en-US" sz="1100" b="1" dirty="0"/>
              <a:t>Remarks</a:t>
            </a:r>
            <a:r>
              <a:rPr lang="en-US" sz="1100" dirty="0"/>
              <a:t>: Often include whether the block is used for hosting, broadband, or mobile.</a:t>
            </a:r>
          </a:p>
          <a:p>
            <a:pPr>
              <a:lnSpc>
                <a:spcPct val="100000"/>
              </a:lnSpc>
            </a:pPr>
            <a:r>
              <a:rPr lang="en-US" sz="1100" b="1" dirty="0"/>
              <a:t>Abuse Contact</a:t>
            </a:r>
            <a:r>
              <a:rPr lang="en-US" sz="1100" dirty="0"/>
              <a:t>: The official mailbox for incident reporting.</a:t>
            </a:r>
          </a:p>
          <a:p>
            <a:pPr marL="0" indent="0">
              <a:lnSpc>
                <a:spcPct val="100000"/>
              </a:lnSpc>
              <a:buNone/>
            </a:pPr>
            <a:endParaRPr lang="en-US" sz="1100" dirty="0"/>
          </a:p>
        </p:txBody>
      </p:sp>
      <p:pic>
        <p:nvPicPr>
          <p:cNvPr id="4" name="Picture 3" descr="A screenshot of a computer&#10;&#10;AI-generated content may be incorrect.">
            <a:extLst>
              <a:ext uri="{FF2B5EF4-FFF2-40B4-BE49-F238E27FC236}">
                <a16:creationId xmlns:a16="http://schemas.microsoft.com/office/drawing/2014/main" id="{3145DA61-CF54-03C1-79C3-2306D7536680}"/>
              </a:ext>
            </a:extLst>
          </p:cNvPr>
          <p:cNvPicPr>
            <a:picLocks noChangeAspect="1"/>
          </p:cNvPicPr>
          <p:nvPr/>
        </p:nvPicPr>
        <p:blipFill>
          <a:blip r:embed="rId2"/>
          <a:srcRect r="3571" b="3"/>
          <a:stretch>
            <a:fillRect/>
          </a:stretch>
        </p:blipFill>
        <p:spPr>
          <a:xfrm>
            <a:off x="5958018" y="508090"/>
            <a:ext cx="5709726" cy="5846989"/>
          </a:xfrm>
          <a:prstGeom prst="rect">
            <a:avLst/>
          </a:prstGeom>
        </p:spPr>
      </p:pic>
    </p:spTree>
    <p:extLst>
      <p:ext uri="{BB962C8B-B14F-4D97-AF65-F5344CB8AC3E}">
        <p14:creationId xmlns:p14="http://schemas.microsoft.com/office/powerpoint/2010/main" val="3788328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8929B20-45F1-6E44-942B-FF0B0E2618C0}"/>
              </a:ext>
            </a:extLst>
          </p:cNvPr>
          <p:cNvPicPr>
            <a:picLocks noChangeAspect="1"/>
          </p:cNvPicPr>
          <p:nvPr/>
        </p:nvPicPr>
        <p:blipFill>
          <a:blip r:embed="rId2"/>
          <a:srcRect l="7123" r="4699" b="2"/>
          <a:stretch>
            <a:fillRect/>
          </a:stretch>
        </p:blipFill>
        <p:spPr>
          <a:xfrm>
            <a:off x="4437888" y="1064824"/>
            <a:ext cx="7833360" cy="5685395"/>
          </a:xfrm>
          <a:prstGeom prst="rect">
            <a:avLst/>
          </a:prstGeom>
        </p:spPr>
      </p:pic>
      <p:sp>
        <p:nvSpPr>
          <p:cNvPr id="3" name="Content Placeholder 2">
            <a:extLst>
              <a:ext uri="{FF2B5EF4-FFF2-40B4-BE49-F238E27FC236}">
                <a16:creationId xmlns:a16="http://schemas.microsoft.com/office/drawing/2014/main" id="{C43C2004-14F8-274C-0D00-0951AC8602FE}"/>
              </a:ext>
            </a:extLst>
          </p:cNvPr>
          <p:cNvSpPr>
            <a:spLocks noGrp="1"/>
          </p:cNvSpPr>
          <p:nvPr>
            <p:ph idx="1"/>
          </p:nvPr>
        </p:nvSpPr>
        <p:spPr>
          <a:xfrm>
            <a:off x="414821" y="1165458"/>
            <a:ext cx="5157216" cy="5184451"/>
          </a:xfrm>
        </p:spPr>
        <p:txBody>
          <a:bodyPr>
            <a:normAutofit lnSpcReduction="10000"/>
          </a:bodyPr>
          <a:lstStyle/>
          <a:p>
            <a:pPr marL="0" indent="0">
              <a:lnSpc>
                <a:spcPct val="100000"/>
              </a:lnSpc>
              <a:buNone/>
            </a:pPr>
            <a:r>
              <a:rPr lang="en-US" sz="1200" dirty="0"/>
              <a:t>Autonomous Systems and Heuristics</a:t>
            </a:r>
          </a:p>
          <a:p>
            <a:pPr>
              <a:lnSpc>
                <a:spcPct val="100000"/>
              </a:lnSpc>
            </a:pPr>
            <a:r>
              <a:rPr lang="en-US" sz="1200" dirty="0"/>
              <a:t>An </a:t>
            </a:r>
            <a:r>
              <a:rPr lang="en-US" sz="1200" b="1" dirty="0"/>
              <a:t>Autonomous System (AS)</a:t>
            </a:r>
            <a:r>
              <a:rPr lang="en-US" sz="1200" dirty="0"/>
              <a:t> is a collection of IP prefixes under a single </a:t>
            </a:r>
            <a:r>
              <a:rPr lang="en-US" sz="1200" dirty="0" err="1"/>
              <a:t>organisation’s</a:t>
            </a:r>
            <a:r>
              <a:rPr lang="en-US" sz="1200" dirty="0"/>
              <a:t> control. Each AS is assigned a unique 16 or 32-bit number (ASN), only required for external communications. Looking at the ASN helps analysts assess the likely role of an IP.</a:t>
            </a:r>
          </a:p>
          <a:p>
            <a:pPr>
              <a:lnSpc>
                <a:spcPct val="100000"/>
              </a:lnSpc>
            </a:pPr>
            <a:r>
              <a:rPr lang="en-US" sz="1200" b="1" dirty="0"/>
              <a:t>Hosting ASNs</a:t>
            </a:r>
            <a:r>
              <a:rPr lang="en-US" sz="1200" dirty="0"/>
              <a:t>: Many small netblocks, often with diverse tenants. Suspicious domains are frequently hosted here.</a:t>
            </a:r>
          </a:p>
          <a:p>
            <a:pPr>
              <a:lnSpc>
                <a:spcPct val="100000"/>
              </a:lnSpc>
            </a:pPr>
            <a:r>
              <a:rPr lang="en-US" sz="1200" b="1" dirty="0"/>
              <a:t>Residential ISPs</a:t>
            </a:r>
            <a:r>
              <a:rPr lang="en-US" sz="1200" dirty="0"/>
              <a:t>: These have huge ranges covering millions of users. Alerts on these may indicate compromised home routers or consumer devices.</a:t>
            </a:r>
          </a:p>
          <a:p>
            <a:pPr>
              <a:lnSpc>
                <a:spcPct val="100000"/>
              </a:lnSpc>
            </a:pPr>
            <a:r>
              <a:rPr lang="en-US" sz="1200" b="1" dirty="0"/>
              <a:t>Cloud/CDN ASNs</a:t>
            </a:r>
            <a:r>
              <a:rPr lang="en-US" sz="1200" dirty="0"/>
              <a:t>: Global anycast, dozens of prefixes, shared edges. Blocking whole ranges here causes collateral damage.</a:t>
            </a:r>
          </a:p>
          <a:p>
            <a:pPr marL="0" indent="0">
              <a:lnSpc>
                <a:spcPct val="100000"/>
              </a:lnSpc>
              <a:buNone/>
            </a:pPr>
            <a:r>
              <a:rPr lang="en-US" sz="1200" dirty="0"/>
              <a:t>Examples of ASN classification:</a:t>
            </a:r>
          </a:p>
          <a:p>
            <a:pPr>
              <a:lnSpc>
                <a:spcPct val="100000"/>
              </a:lnSpc>
            </a:pPr>
            <a:r>
              <a:rPr lang="en-US" sz="1200" b="1" dirty="0"/>
              <a:t>AS32934 - Facebook/Meta</a:t>
            </a:r>
            <a:r>
              <a:rPr lang="en-US" sz="1200" dirty="0"/>
              <a:t>: Traffic from here is based on the social media infrastructure. Malicious use may likely indicate an account issue, and not malicious hosting.</a:t>
            </a:r>
          </a:p>
          <a:p>
            <a:pPr>
              <a:lnSpc>
                <a:spcPct val="100000"/>
              </a:lnSpc>
            </a:pPr>
            <a:r>
              <a:rPr lang="en-US" sz="1200" b="1" dirty="0"/>
              <a:t>AS16509 - Amazon AWS</a:t>
            </a:r>
            <a:r>
              <a:rPr lang="en-US" sz="1200" dirty="0"/>
              <a:t>: This would cover a massive cloud space, and attackers would often abuse it for short-lived servers. Blocking the entire ASN would be catastrophic, so we scope to the FQDN or narrow the CIDR.</a:t>
            </a:r>
          </a:p>
          <a:p>
            <a:pPr>
              <a:lnSpc>
                <a:spcPct val="100000"/>
              </a:lnSpc>
            </a:pPr>
            <a:r>
              <a:rPr lang="en-US" sz="1200" b="1" dirty="0"/>
              <a:t>AS124888 - Vodafone</a:t>
            </a:r>
            <a:r>
              <a:rPr lang="en-US" sz="1200" dirty="0"/>
              <a:t>: This covers an ISP. Malicious activity would likely be from a compromised customer device.</a:t>
            </a:r>
          </a:p>
          <a:p>
            <a:pPr>
              <a:lnSpc>
                <a:spcPct val="100000"/>
              </a:lnSpc>
            </a:pPr>
            <a:endParaRPr lang="en-US" sz="900" dirty="0"/>
          </a:p>
        </p:txBody>
      </p:sp>
    </p:spTree>
    <p:extLst>
      <p:ext uri="{BB962C8B-B14F-4D97-AF65-F5344CB8AC3E}">
        <p14:creationId xmlns:p14="http://schemas.microsoft.com/office/powerpoint/2010/main" val="387962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5227B-EEE1-8A1D-DC59-E1068A08C218}"/>
              </a:ext>
            </a:extLst>
          </p:cNvPr>
          <p:cNvSpPr>
            <a:spLocks noGrp="1"/>
          </p:cNvSpPr>
          <p:nvPr>
            <p:ph type="title"/>
          </p:nvPr>
        </p:nvSpPr>
        <p:spPr>
          <a:xfrm>
            <a:off x="521208" y="978408"/>
            <a:ext cx="5715000" cy="749808"/>
          </a:xfrm>
        </p:spPr>
        <p:txBody>
          <a:bodyPr>
            <a:normAutofit fontScale="90000"/>
          </a:bodyPr>
          <a:lstStyle/>
          <a:p>
            <a:pPr algn="ctr"/>
            <a:r>
              <a:rPr lang="en-US" dirty="0"/>
              <a:t>SOC Analyst Workflow</a:t>
            </a:r>
            <a:br>
              <a:rPr lang="en-US" dirty="0"/>
            </a:br>
            <a:endParaRPr lang="en-US" dirty="0"/>
          </a:p>
        </p:txBody>
      </p:sp>
      <p:sp>
        <p:nvSpPr>
          <p:cNvPr id="3" name="Content Placeholder 2">
            <a:extLst>
              <a:ext uri="{FF2B5EF4-FFF2-40B4-BE49-F238E27FC236}">
                <a16:creationId xmlns:a16="http://schemas.microsoft.com/office/drawing/2014/main" id="{AAC003D5-D681-E27B-3D2B-27B226F3D577}"/>
              </a:ext>
            </a:extLst>
          </p:cNvPr>
          <p:cNvSpPr>
            <a:spLocks noGrp="1"/>
          </p:cNvSpPr>
          <p:nvPr>
            <p:ph idx="1"/>
          </p:nvPr>
        </p:nvSpPr>
        <p:spPr>
          <a:xfrm>
            <a:off x="521208" y="2313432"/>
            <a:ext cx="11155680" cy="3429000"/>
          </a:xfrm>
        </p:spPr>
        <p:txBody>
          <a:bodyPr>
            <a:normAutofit fontScale="92500"/>
          </a:bodyPr>
          <a:lstStyle/>
          <a:p>
            <a:r>
              <a:rPr lang="en-US" b="1" dirty="0"/>
              <a:t>Start with RDAP</a:t>
            </a:r>
            <a:r>
              <a:rPr lang="en-US" dirty="0"/>
              <a:t>: Confirm </a:t>
            </a:r>
            <a:r>
              <a:rPr lang="en-US" dirty="0" err="1"/>
              <a:t>netrange</a:t>
            </a:r>
            <a:r>
              <a:rPr lang="en-US" dirty="0"/>
              <a:t>, org, ASN, and abuse contacts.</a:t>
            </a:r>
          </a:p>
          <a:p>
            <a:r>
              <a:rPr lang="en-US" b="1" dirty="0"/>
              <a:t>Add ASN Context</a:t>
            </a:r>
            <a:r>
              <a:rPr lang="en-US" dirty="0"/>
              <a:t>: Check bgpview.io or ipinfo.io for ASN details and role.</a:t>
            </a:r>
          </a:p>
          <a:p>
            <a:r>
              <a:rPr lang="en-US" b="1" dirty="0"/>
              <a:t>Check Geolocation</a:t>
            </a:r>
            <a:r>
              <a:rPr lang="en-US" dirty="0"/>
              <a:t>: Capture country from at least two sources. Record mismatches.</a:t>
            </a:r>
          </a:p>
          <a:p>
            <a:r>
              <a:rPr lang="en-US" b="1" dirty="0"/>
              <a:t>Look for </a:t>
            </a:r>
            <a:r>
              <a:rPr lang="en-US" b="1" dirty="0" err="1"/>
              <a:t>rDNS</a:t>
            </a:r>
            <a:r>
              <a:rPr lang="en-US" b="1" dirty="0"/>
              <a:t> Patterns</a:t>
            </a:r>
            <a:r>
              <a:rPr lang="en-US" dirty="0"/>
              <a:t>: Reverse DNS can hint at hosting type (e.g., *[.]</a:t>
            </a:r>
            <a:r>
              <a:rPr lang="en-US" dirty="0" err="1"/>
              <a:t>btcentralplus</a:t>
            </a:r>
            <a:r>
              <a:rPr lang="en-US" dirty="0"/>
              <a:t>[.]com = UK broadband). </a:t>
            </a:r>
            <a:r>
              <a:rPr lang="en-US" b="1" dirty="0"/>
              <a:t>Do not base decisions solely on </a:t>
            </a:r>
            <a:r>
              <a:rPr lang="en-US" b="1" dirty="0" err="1"/>
              <a:t>rDNS</a:t>
            </a:r>
            <a:r>
              <a:rPr lang="en-US" dirty="0"/>
              <a:t>.</a:t>
            </a:r>
          </a:p>
          <a:p>
            <a:r>
              <a:rPr lang="en-US" b="1" dirty="0"/>
              <a:t>Consult Internal Logs</a:t>
            </a:r>
            <a:r>
              <a:rPr lang="en-US" dirty="0"/>
              <a:t>: Has this IP appeared in the last 30 days? If yes, in what context?</a:t>
            </a:r>
          </a:p>
          <a:p>
            <a:r>
              <a:rPr lang="en-US" b="1" dirty="0"/>
              <a:t>Classify Role</a:t>
            </a:r>
            <a:r>
              <a:rPr lang="en-US" dirty="0"/>
              <a:t>: Hosting, residential, CDN, or cloud. Record reasoning.</a:t>
            </a:r>
          </a:p>
          <a:p>
            <a:r>
              <a:rPr lang="en-US" b="1" dirty="0"/>
              <a:t>Plan Outreach</a:t>
            </a:r>
            <a:r>
              <a:rPr lang="en-US" dirty="0"/>
              <a:t>: If confirmed malicious and in a cooperative ASN, prepare a report for the abuse contact.</a:t>
            </a:r>
          </a:p>
          <a:p>
            <a:endParaRPr lang="en-US" dirty="0"/>
          </a:p>
        </p:txBody>
      </p:sp>
    </p:spTree>
    <p:extLst>
      <p:ext uri="{BB962C8B-B14F-4D97-AF65-F5344CB8AC3E}">
        <p14:creationId xmlns:p14="http://schemas.microsoft.com/office/powerpoint/2010/main" val="5666110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384</TotalTime>
  <Words>2199</Words>
  <Application>Microsoft Office PowerPoint</Application>
  <PresentationFormat>Widescreen</PresentationFormat>
  <Paragraphs>126</Paragraphs>
  <Slides>15</Slides>
  <Notes>1</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Calibri</vt:lpstr>
      <vt:lpstr>Courier New</vt:lpstr>
      <vt:lpstr>Source Sans Pro</vt:lpstr>
      <vt:lpstr>Tw Cen MT</vt:lpstr>
      <vt:lpstr>Tw Cen MT Condensed</vt:lpstr>
      <vt:lpstr>Ubuntu</vt:lpstr>
      <vt:lpstr>Wingdings</vt:lpstr>
      <vt:lpstr>Wingdings 3</vt:lpstr>
      <vt:lpstr>Integral</vt:lpstr>
      <vt:lpstr>IP and Domain Threat Intel  </vt:lpstr>
      <vt:lpstr>Learning Objectives</vt:lpstr>
      <vt:lpstr>PowerPoint Presentation</vt:lpstr>
      <vt:lpstr>Scenario</vt:lpstr>
      <vt:lpstr>Core DNS Records for Triage NsLookup</vt:lpstr>
      <vt:lpstr>Attack Techniques Using DNS </vt:lpstr>
      <vt:lpstr>IP Enrichment Within the SOC </vt:lpstr>
      <vt:lpstr>PowerPoint Presentation</vt:lpstr>
      <vt:lpstr>SOC Analyst Workflow </vt:lpstr>
      <vt:lpstr>Service Exposure </vt:lpstr>
      <vt:lpstr>SOC Analyst Workflow</vt:lpstr>
      <vt:lpstr>Reputation Check At this stage of enrichment, we’ve uncovered two key pieces of intelligence: who owns the IP or domain, and what services it’s exposing.</vt:lpstr>
      <vt:lpstr>SOC Analyst Workflow </vt:lpstr>
      <vt:lpstr>Questions?</vt:lpstr>
      <vt:lpstr>Challenge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IP and Domain Threat Intel  </dc:title>
  <dc:creator>Raul Corona</dc:creator>
  <cp:lastModifiedBy>Corona, Raul</cp:lastModifiedBy>
  <cp:revision>11</cp:revision>
  <dcterms:created xsi:type="dcterms:W3CDTF">2025-09-17T17:52:54Z</dcterms:created>
  <dcterms:modified xsi:type="dcterms:W3CDTF">2025-10-10T16:57:07Z</dcterms:modified>
</cp:coreProperties>
</file>

<file path=docProps/thumbnail.jpeg>
</file>